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64" r:id="rId6"/>
    <p:sldId id="262" r:id="rId7"/>
    <p:sldId id="265" r:id="rId8"/>
    <p:sldId id="267" r:id="rId9"/>
    <p:sldId id="268" r:id="rId10"/>
    <p:sldId id="266" r:id="rId11"/>
    <p:sldId id="270" r:id="rId12"/>
    <p:sldId id="269" r:id="rId13"/>
    <p:sldId id="272" r:id="rId14"/>
    <p:sldId id="273" r:id="rId15"/>
    <p:sldId id="259" r:id="rId16"/>
    <p:sldId id="275" r:id="rId17"/>
    <p:sldId id="274" r:id="rId18"/>
    <p:sldId id="277" r:id="rId19"/>
    <p:sldId id="276" r:id="rId20"/>
    <p:sldId id="278" r:id="rId21"/>
    <p:sldId id="281" r:id="rId22"/>
    <p:sldId id="280" r:id="rId23"/>
    <p:sldId id="279" r:id="rId24"/>
    <p:sldId id="282" r:id="rId25"/>
    <p:sldId id="284" r:id="rId26"/>
    <p:sldId id="283" r:id="rId27"/>
    <p:sldId id="285" r:id="rId28"/>
    <p:sldId id="260" r:id="rId29"/>
    <p:sldId id="286" r:id="rId30"/>
    <p:sldId id="287" r:id="rId31"/>
    <p:sldId id="261" r:id="rId32"/>
    <p:sldId id="288" r:id="rId33"/>
    <p:sldId id="294" r:id="rId34"/>
    <p:sldId id="290" r:id="rId35"/>
    <p:sldId id="289" r:id="rId36"/>
    <p:sldId id="291" r:id="rId37"/>
    <p:sldId id="293" r:id="rId38"/>
    <p:sldId id="296" r:id="rId39"/>
    <p:sldId id="297" r:id="rId40"/>
    <p:sldId id="295" r:id="rId41"/>
    <p:sldId id="292" r:id="rId42"/>
    <p:sldId id="299" r:id="rId43"/>
    <p:sldId id="298" r:id="rId44"/>
    <p:sldId id="300" r:id="rId45"/>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659A67F8-148B-43ED-A371-A556907F3089}">
          <p14:sldIdLst>
            <p14:sldId id="256"/>
            <p14:sldId id="257"/>
            <p14:sldId id="258"/>
            <p14:sldId id="263"/>
            <p14:sldId id="264"/>
            <p14:sldId id="262"/>
            <p14:sldId id="265"/>
            <p14:sldId id="267"/>
            <p14:sldId id="268"/>
            <p14:sldId id="266"/>
            <p14:sldId id="270"/>
            <p14:sldId id="269"/>
            <p14:sldId id="272"/>
            <p14:sldId id="273"/>
            <p14:sldId id="259"/>
            <p14:sldId id="275"/>
            <p14:sldId id="274"/>
            <p14:sldId id="277"/>
            <p14:sldId id="276"/>
            <p14:sldId id="278"/>
            <p14:sldId id="281"/>
            <p14:sldId id="280"/>
            <p14:sldId id="279"/>
            <p14:sldId id="282"/>
            <p14:sldId id="284"/>
            <p14:sldId id="283"/>
            <p14:sldId id="285"/>
            <p14:sldId id="260"/>
            <p14:sldId id="286"/>
            <p14:sldId id="287"/>
            <p14:sldId id="261"/>
            <p14:sldId id="288"/>
            <p14:sldId id="294"/>
            <p14:sldId id="290"/>
            <p14:sldId id="289"/>
            <p14:sldId id="291"/>
            <p14:sldId id="293"/>
            <p14:sldId id="296"/>
            <p14:sldId id="297"/>
            <p14:sldId id="295"/>
            <p14:sldId id="292"/>
            <p14:sldId id="299"/>
            <p14:sldId id="298"/>
            <p14:sldId id="300"/>
          </p14:sldIdLst>
        </p14:section>
        <p14:section name="Sección sin título" id="{2E11D55E-900B-4A05-AABF-B090FD9EE6CF}">
          <p14:sldIdLst/>
        </p14:section>
        <p14:section name="Sección sin título" id="{A6119ADB-8E98-4644-AA77-B79980DC617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75" autoAdjust="0"/>
    <p:restoredTop sz="97751" autoAdjust="0"/>
  </p:normalViewPr>
  <p:slideViewPr>
    <p:cSldViewPr>
      <p:cViewPr>
        <p:scale>
          <a:sx n="46" d="100"/>
          <a:sy n="46" d="100"/>
        </p:scale>
        <p:origin x="-1306" y="-23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2770666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2342546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2362626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3273417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3918818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2096806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1826141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2529183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3709469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3240084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E5720EB-747A-4318-B3B3-7A0012F1B79E}" type="datetimeFigureOut">
              <a:rPr lang="es-CO" smtClean="0"/>
              <a:t>30/11/2012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FC090C4-56B0-4289-A20F-F6DC83DAEF8F}" type="slidenum">
              <a:rPr lang="es-CO" smtClean="0"/>
              <a:t>‹Nº›</a:t>
            </a:fld>
            <a:endParaRPr lang="es-CO" dirty="0"/>
          </a:p>
        </p:txBody>
      </p:sp>
    </p:spTree>
    <p:extLst>
      <p:ext uri="{BB962C8B-B14F-4D97-AF65-F5344CB8AC3E}">
        <p14:creationId xmlns:p14="http://schemas.microsoft.com/office/powerpoint/2010/main" val="1422860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5720EB-747A-4318-B3B3-7A0012F1B79E}" type="datetimeFigureOut">
              <a:rPr lang="es-CO" smtClean="0"/>
              <a:t>30/11/2012</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C090C4-56B0-4289-A20F-F6DC83DAEF8F}" type="slidenum">
              <a:rPr lang="es-CO" smtClean="0"/>
              <a:t>‹Nº›</a:t>
            </a:fld>
            <a:endParaRPr lang="es-CO" dirty="0"/>
          </a:p>
        </p:txBody>
      </p:sp>
    </p:spTree>
    <p:extLst>
      <p:ext uri="{BB962C8B-B14F-4D97-AF65-F5344CB8AC3E}">
        <p14:creationId xmlns:p14="http://schemas.microsoft.com/office/powerpoint/2010/main" val="1021868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539552" y="1124744"/>
            <a:ext cx="8064896" cy="91440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dirty="0">
                <a:solidFill>
                  <a:srgbClr val="002060"/>
                </a:solidFill>
              </a:rPr>
              <a:t>CRECIMIENTO</a:t>
            </a:r>
            <a:r>
              <a:rPr lang="es-CO" sz="5400" b="1" dirty="0">
                <a:solidFill>
                  <a:srgbClr val="FF0000"/>
                </a:solidFill>
              </a:rPr>
              <a:t> </a:t>
            </a:r>
            <a:r>
              <a:rPr lang="es-CO" sz="5400" b="1" dirty="0">
                <a:solidFill>
                  <a:srgbClr val="002060"/>
                </a:solidFill>
              </a:rPr>
              <a:t>EN CRISTO</a:t>
            </a:r>
          </a:p>
        </p:txBody>
      </p:sp>
      <p:pic>
        <p:nvPicPr>
          <p:cNvPr id="1026" name="Picture 2" descr="http://ts4.mm.bing.net/images/thumbnail.aspx?q=4849851982283355&amp;id=9d29c3e07dd3d0fbdb22b1c73b0f379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204864"/>
            <a:ext cx="5184576" cy="445536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3705886"/>
            <a:ext cx="2952328" cy="1446550"/>
          </a:xfrm>
          <a:prstGeom prst="rect">
            <a:avLst/>
          </a:prstGeom>
        </p:spPr>
        <p:txBody>
          <a:bodyPr wrap="square">
            <a:spAutoFit/>
          </a:bodyPr>
          <a:lstStyle/>
          <a:p>
            <a:r>
              <a:rPr lang="es-CO" sz="4400" dirty="0"/>
              <a:t>Texto Efesios </a:t>
            </a:r>
            <a:r>
              <a:rPr lang="es-CO" sz="4400" dirty="0" smtClean="0"/>
              <a:t>4:15</a:t>
            </a:r>
            <a:endParaRPr lang="es-CO" sz="4400" dirty="0"/>
          </a:p>
        </p:txBody>
      </p:sp>
    </p:spTree>
    <p:extLst>
      <p:ext uri="{BB962C8B-B14F-4D97-AF65-F5344CB8AC3E}">
        <p14:creationId xmlns:p14="http://schemas.microsoft.com/office/powerpoint/2010/main" val="1338000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ts3.mm.bing.net/images/thumbnail.aspx?q=4875063446733406&amp;id=d03d5390b30aa48c6a7cb7cab3ffddf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700808"/>
            <a:ext cx="3168352" cy="373948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1331640" y="692696"/>
            <a:ext cx="3816424" cy="5544616"/>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rgbClr val="002060"/>
                </a:solidFill>
              </a:rPr>
              <a:t>«Sino que siguiendo la verdad en amor, crezcamos en todo en aquel que es la cabeza, esto es, Cristo»</a:t>
            </a:r>
          </a:p>
        </p:txBody>
      </p:sp>
    </p:spTree>
    <p:extLst>
      <p:ext uri="{BB962C8B-B14F-4D97-AF65-F5344CB8AC3E}">
        <p14:creationId xmlns:p14="http://schemas.microsoft.com/office/powerpoint/2010/main" val="5078188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376264"/>
          </a:xfrm>
          <a:blipFill>
            <a:blip r:embed="rId2"/>
            <a:tile tx="0" ty="0" sx="100000" sy="100000" flip="none" algn="tl"/>
          </a:blipFill>
        </p:spPr>
        <p:txBody>
          <a:bodyPr>
            <a:normAutofit fontScale="92500" lnSpcReduction="10000"/>
          </a:bodyPr>
          <a:lstStyle/>
          <a:p>
            <a:pPr marL="0" indent="0" algn="ctr">
              <a:buNone/>
            </a:pPr>
            <a:r>
              <a:rPr lang="es-CO" dirty="0" smtClean="0">
                <a:solidFill>
                  <a:srgbClr val="FF0000"/>
                </a:solidFill>
              </a:rPr>
              <a:t>Efesios 1:6</a:t>
            </a:r>
            <a:r>
              <a:rPr lang="es-CO" dirty="0" smtClean="0"/>
              <a:t>. «Para </a:t>
            </a:r>
            <a:r>
              <a:rPr lang="es-CO" dirty="0"/>
              <a:t>alabanza de la gloria de su gracia, con la cual nos hizo </a:t>
            </a:r>
            <a:r>
              <a:rPr lang="es-CO" i="1" dirty="0">
                <a:solidFill>
                  <a:srgbClr val="0070C0"/>
                </a:solidFill>
              </a:rPr>
              <a:t>aceptos</a:t>
            </a:r>
            <a:r>
              <a:rPr lang="es-CO" dirty="0"/>
              <a:t> en el </a:t>
            </a:r>
            <a:r>
              <a:rPr lang="es-CO" dirty="0" smtClean="0"/>
              <a:t>Amado», </a:t>
            </a:r>
          </a:p>
          <a:p>
            <a:pPr marL="0" indent="0">
              <a:buNone/>
            </a:pPr>
            <a:endParaRPr lang="es-CO" dirty="0"/>
          </a:p>
          <a:p>
            <a:pPr marL="0" indent="0" algn="ctr">
              <a:buNone/>
            </a:pPr>
            <a:r>
              <a:rPr lang="es-CO" dirty="0" smtClean="0"/>
              <a:t>La palabra que se resalta en este texto es que nos hizo «aceptos». </a:t>
            </a:r>
            <a:r>
              <a:rPr lang="es-CO" dirty="0"/>
              <a:t> </a:t>
            </a:r>
            <a:endParaRPr lang="es-CO" dirty="0" smtClean="0"/>
          </a:p>
        </p:txBody>
      </p:sp>
      <p:sp>
        <p:nvSpPr>
          <p:cNvPr id="2" name="1 Rectángulo"/>
          <p:cNvSpPr/>
          <p:nvPr/>
        </p:nvSpPr>
        <p:spPr>
          <a:xfrm>
            <a:off x="755576" y="3208909"/>
            <a:ext cx="4176464" cy="2308324"/>
          </a:xfrm>
          <a:prstGeom prst="rect">
            <a:avLst/>
          </a:prstGeom>
        </p:spPr>
        <p:txBody>
          <a:bodyPr wrap="square">
            <a:spAutoFit/>
          </a:bodyPr>
          <a:lstStyle/>
          <a:p>
            <a:pPr algn="ctr"/>
            <a:r>
              <a:rPr lang="es-CO" sz="3600" dirty="0"/>
              <a:t>¿Pero «aceptos« en quién? El mismo texto dice:  «aceptos en el</a:t>
            </a:r>
            <a:r>
              <a:rPr lang="es-CO" sz="3600" i="1" dirty="0">
                <a:solidFill>
                  <a:srgbClr val="0070C0"/>
                </a:solidFill>
              </a:rPr>
              <a:t> </a:t>
            </a:r>
            <a:r>
              <a:rPr lang="es-CO" sz="3600" i="1" dirty="0" smtClean="0">
                <a:solidFill>
                  <a:srgbClr val="0070C0"/>
                </a:solidFill>
              </a:rPr>
              <a:t>Amado</a:t>
            </a:r>
            <a:r>
              <a:rPr lang="es-CO" sz="3600" dirty="0"/>
              <a:t>». </a:t>
            </a:r>
          </a:p>
        </p:txBody>
      </p:sp>
      <p:pic>
        <p:nvPicPr>
          <p:cNvPr id="1026" name="Picture 2" descr="http://ts2.mm.bing.net/images/thumbnail.aspx?q=4509471579047321&amp;id=9bf61933d2625bb3c1c3f5364b1f856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140969"/>
            <a:ext cx="3096344" cy="23762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5733256"/>
            <a:ext cx="8280920" cy="954107"/>
          </a:xfrm>
          <a:prstGeom prst="rect">
            <a:avLst/>
          </a:prstGeom>
          <a:blipFill>
            <a:blip r:embed="rId4"/>
            <a:tile tx="0" ty="0" sx="100000" sy="100000" flip="none" algn="tl"/>
          </a:blipFill>
        </p:spPr>
        <p:txBody>
          <a:bodyPr wrap="square">
            <a:spAutoFit/>
          </a:bodyPr>
          <a:lstStyle/>
          <a:p>
            <a:r>
              <a:rPr lang="es-CO" sz="2800" dirty="0"/>
              <a:t>No importa la raza, posición social, genero, cultura, o lo que </a:t>
            </a:r>
            <a:r>
              <a:rPr lang="es-CO" sz="2800" dirty="0" smtClean="0"/>
              <a:t>yo haya </a:t>
            </a:r>
            <a:r>
              <a:rPr lang="es-CO" sz="2800" dirty="0"/>
              <a:t>hecho, </a:t>
            </a:r>
            <a:r>
              <a:rPr lang="es-CO" sz="2800" dirty="0" smtClean="0"/>
              <a:t>Cristo </a:t>
            </a:r>
            <a:r>
              <a:rPr lang="es-CO" sz="2800" dirty="0"/>
              <a:t>me </a:t>
            </a:r>
            <a:r>
              <a:rPr lang="es-CO" sz="2800" dirty="0" smtClean="0"/>
              <a:t>acepta </a:t>
            </a:r>
            <a:r>
              <a:rPr lang="es-CO" sz="2800" dirty="0"/>
              <a:t>tal como soy.</a:t>
            </a:r>
          </a:p>
        </p:txBody>
      </p:sp>
    </p:spTree>
    <p:extLst>
      <p:ext uri="{BB962C8B-B14F-4D97-AF65-F5344CB8AC3E}">
        <p14:creationId xmlns:p14="http://schemas.microsoft.com/office/powerpoint/2010/main" val="158271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wipe(down)">
                                      <p:cBhvr>
                                        <p:cTn id="28" dur="580">
                                          <p:stCondLst>
                                            <p:cond delay="0"/>
                                          </p:stCondLst>
                                        </p:cTn>
                                        <p:tgtEl>
                                          <p:spTgt spid="1026"/>
                                        </p:tgtEl>
                                      </p:cBhvr>
                                    </p:animEffect>
                                    <p:anim calcmode="lin" valueType="num">
                                      <p:cBhvr>
                                        <p:cTn id="29"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34" dur="26">
                                          <p:stCondLst>
                                            <p:cond delay="650"/>
                                          </p:stCondLst>
                                        </p:cTn>
                                        <p:tgtEl>
                                          <p:spTgt spid="1026"/>
                                        </p:tgtEl>
                                      </p:cBhvr>
                                      <p:to x="100000" y="60000"/>
                                    </p:animScale>
                                    <p:animScale>
                                      <p:cBhvr>
                                        <p:cTn id="35" dur="166" decel="50000">
                                          <p:stCondLst>
                                            <p:cond delay="676"/>
                                          </p:stCondLst>
                                        </p:cTn>
                                        <p:tgtEl>
                                          <p:spTgt spid="1026"/>
                                        </p:tgtEl>
                                      </p:cBhvr>
                                      <p:to x="100000" y="100000"/>
                                    </p:animScale>
                                    <p:animScale>
                                      <p:cBhvr>
                                        <p:cTn id="36" dur="26">
                                          <p:stCondLst>
                                            <p:cond delay="1312"/>
                                          </p:stCondLst>
                                        </p:cTn>
                                        <p:tgtEl>
                                          <p:spTgt spid="1026"/>
                                        </p:tgtEl>
                                      </p:cBhvr>
                                      <p:to x="100000" y="80000"/>
                                    </p:animScale>
                                    <p:animScale>
                                      <p:cBhvr>
                                        <p:cTn id="37" dur="166" decel="50000">
                                          <p:stCondLst>
                                            <p:cond delay="1338"/>
                                          </p:stCondLst>
                                        </p:cTn>
                                        <p:tgtEl>
                                          <p:spTgt spid="1026"/>
                                        </p:tgtEl>
                                      </p:cBhvr>
                                      <p:to x="100000" y="100000"/>
                                    </p:animScale>
                                    <p:animScale>
                                      <p:cBhvr>
                                        <p:cTn id="38" dur="26">
                                          <p:stCondLst>
                                            <p:cond delay="1642"/>
                                          </p:stCondLst>
                                        </p:cTn>
                                        <p:tgtEl>
                                          <p:spTgt spid="1026"/>
                                        </p:tgtEl>
                                      </p:cBhvr>
                                      <p:to x="100000" y="90000"/>
                                    </p:animScale>
                                    <p:animScale>
                                      <p:cBhvr>
                                        <p:cTn id="39" dur="166" decel="50000">
                                          <p:stCondLst>
                                            <p:cond delay="1668"/>
                                          </p:stCondLst>
                                        </p:cTn>
                                        <p:tgtEl>
                                          <p:spTgt spid="1026"/>
                                        </p:tgtEl>
                                      </p:cBhvr>
                                      <p:to x="100000" y="100000"/>
                                    </p:animScale>
                                    <p:animScale>
                                      <p:cBhvr>
                                        <p:cTn id="40" dur="26">
                                          <p:stCondLst>
                                            <p:cond delay="1808"/>
                                          </p:stCondLst>
                                        </p:cTn>
                                        <p:tgtEl>
                                          <p:spTgt spid="1026"/>
                                        </p:tgtEl>
                                      </p:cBhvr>
                                      <p:to x="100000" y="95000"/>
                                    </p:animScale>
                                    <p:animScale>
                                      <p:cBhvr>
                                        <p:cTn id="41" dur="166" decel="50000">
                                          <p:stCondLst>
                                            <p:cond delay="1834"/>
                                          </p:stCondLst>
                                        </p:cTn>
                                        <p:tgtEl>
                                          <p:spTgt spid="1026"/>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45" presetClass="entr" presetSubtype="0" fill="hold" nodeType="clickEffect">
                                  <p:stCondLst>
                                    <p:cond delay="0"/>
                                  </p:stCondLst>
                                  <p:childTnLst>
                                    <p:set>
                                      <p:cBhvr>
                                        <p:cTn id="45" dur="1" fill="hold">
                                          <p:stCondLst>
                                            <p:cond delay="0"/>
                                          </p:stCondLst>
                                        </p:cTn>
                                        <p:tgtEl>
                                          <p:spTgt spid="2">
                                            <p:txEl>
                                              <p:pRg st="0" end="0"/>
                                            </p:txEl>
                                          </p:spTgt>
                                        </p:tgtEl>
                                        <p:attrNameLst>
                                          <p:attrName>style.visibility</p:attrName>
                                        </p:attrNameLst>
                                      </p:cBhvr>
                                      <p:to>
                                        <p:strVal val="visible"/>
                                      </p:to>
                                    </p:set>
                                    <p:animEffect transition="in" filter="fade">
                                      <p:cBhvr>
                                        <p:cTn id="46" dur="2000"/>
                                        <p:tgtEl>
                                          <p:spTgt spid="2">
                                            <p:txEl>
                                              <p:pRg st="0" end="0"/>
                                            </p:txEl>
                                          </p:spTgt>
                                        </p:tgtEl>
                                      </p:cBhvr>
                                    </p:animEffect>
                                    <p:anim calcmode="lin" valueType="num">
                                      <p:cBhvr>
                                        <p:cTn id="47"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48"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413012" y="463316"/>
            <a:ext cx="5095092" cy="570198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Aceptos viene del Griego. jaritóō, que quiere decir “</a:t>
            </a:r>
            <a:r>
              <a:rPr lang="es-CO" sz="3200" i="1" u="sng" dirty="0">
                <a:solidFill>
                  <a:srgbClr val="002060"/>
                </a:solidFill>
              </a:rPr>
              <a:t>favorecer</a:t>
            </a:r>
            <a:r>
              <a:rPr lang="es-CO" sz="3200" dirty="0">
                <a:solidFill>
                  <a:srgbClr val="002060"/>
                </a:solidFill>
              </a:rPr>
              <a:t>”, “</a:t>
            </a:r>
            <a:r>
              <a:rPr lang="es-CO" sz="3200" i="1" u="sng" dirty="0">
                <a:solidFill>
                  <a:srgbClr val="002060"/>
                </a:solidFill>
              </a:rPr>
              <a:t>llenar de gracia</a:t>
            </a:r>
            <a:r>
              <a:rPr lang="es-CO" sz="3200" dirty="0">
                <a:solidFill>
                  <a:srgbClr val="002060"/>
                </a:solidFill>
              </a:rPr>
              <a:t>”.  “</a:t>
            </a:r>
            <a:r>
              <a:rPr lang="es-CO" sz="3200" i="1" u="sng" dirty="0">
                <a:solidFill>
                  <a:srgbClr val="002060"/>
                </a:solidFill>
              </a:rPr>
              <a:t>Nos agració en el Amado</a:t>
            </a:r>
            <a:r>
              <a:rPr lang="es-CO" sz="3200" dirty="0" smtClean="0">
                <a:solidFill>
                  <a:srgbClr val="002060"/>
                </a:solidFill>
              </a:rPr>
              <a:t>”, </a:t>
            </a:r>
            <a:r>
              <a:rPr lang="es-CO" sz="3200" dirty="0">
                <a:solidFill>
                  <a:srgbClr val="002060"/>
                </a:solidFill>
              </a:rPr>
              <a:t>lo traduce la (Biblia de Jerusalén).  La idea que se expresa es la de </a:t>
            </a:r>
            <a:r>
              <a:rPr lang="es-CO" sz="3200" i="1" u="sng" dirty="0">
                <a:solidFill>
                  <a:srgbClr val="002060"/>
                </a:solidFill>
              </a:rPr>
              <a:t>gracia gratuitamente otorgada por medio de la cual hemos sido enriquecidos y adornados.</a:t>
            </a:r>
            <a:endParaRPr lang="es-CO" sz="3200" u="sng" dirty="0">
              <a:solidFill>
                <a:srgbClr val="002060"/>
              </a:solidFill>
            </a:endParaRPr>
          </a:p>
        </p:txBody>
      </p:sp>
      <p:pic>
        <p:nvPicPr>
          <p:cNvPr id="5" name="Picture 2" descr="http://ts1.mm.bing.net/images/thumbnail.aspx?q=4934922406789608&amp;id=496c28a9b73d136857d68d8d03f41a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510063"/>
            <a:ext cx="3312368" cy="3999057"/>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607160" y="4537173"/>
            <a:ext cx="3087107" cy="1938992"/>
          </a:xfrm>
          <a:prstGeom prst="rect">
            <a:avLst/>
          </a:prstGeom>
        </p:spPr>
        <p:txBody>
          <a:bodyPr wrap="square">
            <a:spAutoFit/>
          </a:bodyPr>
          <a:lstStyle/>
          <a:p>
            <a:pPr algn="ctr"/>
            <a:r>
              <a:rPr lang="es-CO" sz="2000" dirty="0">
                <a:solidFill>
                  <a:srgbClr val="FF0000"/>
                </a:solidFill>
              </a:rPr>
              <a:t>Cristo lo ilustra en la forma como el padre recibió al hijo prodigo, el cual no solamente fue aceptado sino que fue estrechado en los </a:t>
            </a:r>
            <a:r>
              <a:rPr lang="es-CO" sz="2000" dirty="0" smtClean="0">
                <a:solidFill>
                  <a:srgbClr val="FF0000"/>
                </a:solidFill>
              </a:rPr>
              <a:t>brazos de su padre. </a:t>
            </a:r>
            <a:endParaRPr lang="es-CO" sz="2000" dirty="0">
              <a:solidFill>
                <a:srgbClr val="FF0000"/>
              </a:solidFill>
            </a:endParaRPr>
          </a:p>
        </p:txBody>
      </p:sp>
    </p:spTree>
    <p:extLst>
      <p:ext uri="{BB962C8B-B14F-4D97-AF65-F5344CB8AC3E}">
        <p14:creationId xmlns:p14="http://schemas.microsoft.com/office/powerpoint/2010/main" val="192082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472608" cy="6264696"/>
          </a:xfrm>
        </p:spPr>
        <p:txBody>
          <a:bodyPr>
            <a:noAutofit/>
          </a:bodyPr>
          <a:lstStyle/>
          <a:p>
            <a:pPr algn="ctr"/>
            <a:r>
              <a:rPr lang="es-CO" sz="2800" dirty="0" smtClean="0"/>
              <a:t>Sucede como cuando un joven es correspondido por una jovencita que le agrada, lo que ellos llaman «la química del amor», basta una mirada y ya, quedaron flechados por el amor que los atrae el uno hacia el otro.</a:t>
            </a:r>
          </a:p>
          <a:p>
            <a:endParaRPr lang="es-CO" sz="2800" dirty="0"/>
          </a:p>
          <a:p>
            <a:pPr algn="ctr"/>
            <a:r>
              <a:rPr lang="es-CO" sz="2800" dirty="0" smtClean="0"/>
              <a:t>Cristo nos atrae por su sacrificio hacia nosotros, acudimos a Él, y somos correspondidos, como Él mismo lo dijo: «</a:t>
            </a:r>
            <a:r>
              <a:rPr lang="es-CO" sz="2800" i="1" dirty="0" smtClean="0">
                <a:solidFill>
                  <a:srgbClr val="0070C0"/>
                </a:solidFill>
              </a:rPr>
              <a:t>El </a:t>
            </a:r>
            <a:r>
              <a:rPr lang="es-CO" sz="2800" i="1" dirty="0">
                <a:solidFill>
                  <a:srgbClr val="0070C0"/>
                </a:solidFill>
              </a:rPr>
              <a:t>que a mi viene no le echo </a:t>
            </a:r>
            <a:r>
              <a:rPr lang="es-CO" sz="2800" i="1" dirty="0" smtClean="0">
                <a:solidFill>
                  <a:srgbClr val="0070C0"/>
                </a:solidFill>
              </a:rPr>
              <a:t>fuera</a:t>
            </a:r>
            <a:r>
              <a:rPr lang="es-CO" sz="2800" dirty="0" smtClean="0"/>
              <a:t>».</a:t>
            </a:r>
            <a:r>
              <a:rPr lang="es-CO" sz="2800" dirty="0" smtClean="0">
                <a:solidFill>
                  <a:srgbClr val="FF0000"/>
                </a:solidFill>
              </a:rPr>
              <a:t> </a:t>
            </a:r>
            <a:r>
              <a:rPr lang="es-CO" sz="2800" dirty="0">
                <a:solidFill>
                  <a:srgbClr val="FF0000"/>
                </a:solidFill>
              </a:rPr>
              <a:t>(Juan 6:37</a:t>
            </a:r>
            <a:r>
              <a:rPr lang="es-CO" sz="2800" dirty="0" smtClean="0">
                <a:solidFill>
                  <a:srgbClr val="FF0000"/>
                </a:solidFill>
              </a:rPr>
              <a:t>) </a:t>
            </a:r>
            <a:r>
              <a:rPr lang="es-CO" sz="2800" dirty="0" smtClean="0"/>
              <a:t>¿Por qué? </a:t>
            </a:r>
            <a:endParaRPr lang="es-CO" sz="2800" dirty="0"/>
          </a:p>
        </p:txBody>
      </p:sp>
      <p:pic>
        <p:nvPicPr>
          <p:cNvPr id="2050" name="Picture 2" descr="http://ts1.mm.bing.net/images/thumbnail.aspx?q=4675184270705428&amp;id=856366ea7ecc25d009761ab03904de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548680"/>
            <a:ext cx="2664296"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s4.mm.bing.net/images/thumbnail.aspx?q=4890439434307011&amp;id=2dca265478422e5cfe28ee14fb0cac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4005064"/>
            <a:ext cx="2664296"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5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500" fill="hold"/>
                                        <p:tgtEl>
                                          <p:spTgt spid="2052"/>
                                        </p:tgtEl>
                                        <p:attrNameLst>
                                          <p:attrName>ppt_w</p:attrName>
                                        </p:attrNameLst>
                                      </p:cBhvr>
                                      <p:tavLst>
                                        <p:tav tm="0">
                                          <p:val>
                                            <p:fltVal val="0"/>
                                          </p:val>
                                        </p:tav>
                                        <p:tav tm="100000">
                                          <p:val>
                                            <p:strVal val="#ppt_w"/>
                                          </p:val>
                                        </p:tav>
                                      </p:tavLst>
                                    </p:anim>
                                    <p:anim calcmode="lin" valueType="num">
                                      <p:cBhvr>
                                        <p:cTn id="15" dur="500" fill="hold"/>
                                        <p:tgtEl>
                                          <p:spTgt spid="2052"/>
                                        </p:tgtEl>
                                        <p:attrNameLst>
                                          <p:attrName>ppt_h</p:attrName>
                                        </p:attrNameLst>
                                      </p:cBhvr>
                                      <p:tavLst>
                                        <p:tav tm="0">
                                          <p:val>
                                            <p:fltVal val="0"/>
                                          </p:val>
                                        </p:tav>
                                        <p:tav tm="100000">
                                          <p:val>
                                            <p:strVal val="#ppt_h"/>
                                          </p:val>
                                        </p:tav>
                                      </p:tavLst>
                                    </p:anim>
                                    <p:animEffect transition="in" filter="fade">
                                      <p:cBhvr>
                                        <p:cTn id="16"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002060"/>
                </a:solidFill>
                <a:latin typeface="Agency FB" pitchFamily="34" charset="0"/>
              </a:rPr>
              <a:t>¿Qué sucede una vez que somos aceptados?</a:t>
            </a:r>
            <a:endParaRPr lang="es-CO" b="1" i="1" dirty="0">
              <a:solidFill>
                <a:srgbClr val="002060"/>
              </a:solidFill>
              <a:latin typeface="Agency FB" pitchFamily="34" charset="0"/>
            </a:endParaRPr>
          </a:p>
        </p:txBody>
      </p:sp>
      <p:sp>
        <p:nvSpPr>
          <p:cNvPr id="3" name="2 Marcador de contenido"/>
          <p:cNvSpPr>
            <a:spLocks noGrp="1"/>
          </p:cNvSpPr>
          <p:nvPr>
            <p:ph idx="1"/>
          </p:nvPr>
        </p:nvSpPr>
        <p:spPr>
          <a:xfrm>
            <a:off x="457200" y="1600200"/>
            <a:ext cx="8229600" cy="4781128"/>
          </a:xfrm>
        </p:spPr>
        <p:txBody>
          <a:bodyPr>
            <a:normAutofit fontScale="85000" lnSpcReduction="20000"/>
          </a:bodyPr>
          <a:lstStyle/>
          <a:p>
            <a:pPr marL="0" indent="0">
              <a:buNone/>
            </a:pPr>
            <a:r>
              <a:rPr lang="es-CO" dirty="0">
                <a:solidFill>
                  <a:srgbClr val="FF0000"/>
                </a:solidFill>
              </a:rPr>
              <a:t>Colosenses 1:13</a:t>
            </a:r>
            <a:r>
              <a:rPr lang="es-CO" dirty="0" smtClean="0"/>
              <a:t>.</a:t>
            </a:r>
            <a:r>
              <a:rPr lang="es-CO" b="1" baseline="30000" dirty="0"/>
              <a:t> </a:t>
            </a:r>
            <a:r>
              <a:rPr lang="es-CO" b="1" baseline="30000" dirty="0" smtClean="0"/>
              <a:t> «</a:t>
            </a:r>
            <a:r>
              <a:rPr lang="es-CO" dirty="0"/>
              <a:t>E</a:t>
            </a:r>
            <a:r>
              <a:rPr lang="es-CO" dirty="0" smtClean="0"/>
              <a:t>l </a:t>
            </a:r>
            <a:r>
              <a:rPr lang="es-CO" dirty="0"/>
              <a:t>cual nos ha </a:t>
            </a:r>
            <a:r>
              <a:rPr lang="es-CO" i="1" dirty="0">
                <a:solidFill>
                  <a:srgbClr val="0070C0"/>
                </a:solidFill>
              </a:rPr>
              <a:t>librado de la potestad de las tinieblas</a:t>
            </a:r>
            <a:r>
              <a:rPr lang="es-CO" dirty="0"/>
              <a:t>, y trasladado al reino de su amado </a:t>
            </a:r>
            <a:r>
              <a:rPr lang="es-CO" dirty="0" smtClean="0"/>
              <a:t>Hijo».</a:t>
            </a:r>
            <a:endParaRPr lang="es-CO" dirty="0"/>
          </a:p>
          <a:p>
            <a:pPr marL="0" indent="0">
              <a:buNone/>
            </a:pPr>
            <a:endParaRPr lang="es-CO" b="1" dirty="0" smtClean="0"/>
          </a:p>
          <a:p>
            <a:pPr marL="0" indent="0">
              <a:buNone/>
            </a:pPr>
            <a:r>
              <a:rPr lang="es-CO" b="1" u="sng" dirty="0" smtClean="0"/>
              <a:t>Librado</a:t>
            </a:r>
            <a:r>
              <a:rPr lang="es-CO" b="1" dirty="0"/>
              <a:t>. </a:t>
            </a:r>
            <a:r>
              <a:rPr lang="es-CO" b="1" dirty="0" smtClean="0"/>
              <a:t> </a:t>
            </a:r>
            <a:r>
              <a:rPr lang="es-CO" dirty="0" smtClean="0"/>
              <a:t>Del</a:t>
            </a:r>
            <a:r>
              <a:rPr lang="es-CO" b="1" dirty="0" smtClean="0"/>
              <a:t> </a:t>
            </a:r>
            <a:r>
              <a:rPr lang="es-CO" dirty="0" smtClean="0"/>
              <a:t>Griego </a:t>
            </a:r>
            <a:r>
              <a:rPr lang="es-CO" i="1" dirty="0" smtClean="0"/>
              <a:t>rúomai</a:t>
            </a:r>
            <a:r>
              <a:rPr lang="es-CO" dirty="0"/>
              <a:t>, </a:t>
            </a:r>
            <a:r>
              <a:rPr lang="es-CO" dirty="0" smtClean="0"/>
              <a:t>que significa “</a:t>
            </a:r>
            <a:r>
              <a:rPr lang="es-CO" i="1" dirty="0" smtClean="0">
                <a:solidFill>
                  <a:srgbClr val="0070C0"/>
                </a:solidFill>
              </a:rPr>
              <a:t>rescatar</a:t>
            </a:r>
            <a:r>
              <a:rPr lang="es-CO" dirty="0"/>
              <a:t>”.  Pablo usa este verbo en </a:t>
            </a:r>
            <a:r>
              <a:rPr lang="es-CO" dirty="0" smtClean="0">
                <a:solidFill>
                  <a:srgbClr val="FF0000"/>
                </a:solidFill>
              </a:rPr>
              <a:t>Rom.7:24</a:t>
            </a:r>
            <a:r>
              <a:rPr lang="es-CO" dirty="0" smtClean="0"/>
              <a:t> </a:t>
            </a:r>
            <a:r>
              <a:rPr lang="es-CO" dirty="0"/>
              <a:t>para expresar su angustioso clamor: “</a:t>
            </a:r>
            <a:r>
              <a:rPr lang="es-CO" i="1" dirty="0">
                <a:solidFill>
                  <a:srgbClr val="0070C0"/>
                </a:solidFill>
              </a:rPr>
              <a:t>¿Quién me librará de este cuerpo de muerte?</a:t>
            </a:r>
            <a:r>
              <a:rPr lang="es-CO" dirty="0"/>
              <a:t>” </a:t>
            </a:r>
            <a:endParaRPr lang="es-CO" dirty="0" smtClean="0"/>
          </a:p>
          <a:p>
            <a:pPr marL="0" indent="0">
              <a:buNone/>
            </a:pPr>
            <a:endParaRPr lang="es-CO" dirty="0"/>
          </a:p>
          <a:p>
            <a:pPr marL="0" indent="0">
              <a:buNone/>
            </a:pPr>
            <a:r>
              <a:rPr lang="es-CO" dirty="0" smtClean="0"/>
              <a:t>«El </a:t>
            </a:r>
            <a:r>
              <a:rPr lang="es-CO" i="1" dirty="0">
                <a:solidFill>
                  <a:srgbClr val="0070C0"/>
                </a:solidFill>
              </a:rPr>
              <a:t>Libertador</a:t>
            </a:r>
            <a:r>
              <a:rPr lang="es-CO" dirty="0"/>
              <a:t> que </a:t>
            </a:r>
            <a:r>
              <a:rPr lang="es-CO" dirty="0" smtClean="0"/>
              <a:t>vendrá </a:t>
            </a:r>
            <a:r>
              <a:rPr lang="es-CO" dirty="0"/>
              <a:t>a Sion” </a:t>
            </a:r>
            <a:r>
              <a:rPr lang="es-CO" dirty="0" smtClean="0"/>
              <a:t>es Cristo Jesús quien «</a:t>
            </a:r>
            <a:r>
              <a:rPr lang="es-CO" i="1" dirty="0" smtClean="0">
                <a:solidFill>
                  <a:srgbClr val="0070C0"/>
                </a:solidFill>
              </a:rPr>
              <a:t>vino a buscar y a salvar lo que se había perdido</a:t>
            </a:r>
            <a:r>
              <a:rPr lang="es-CO" dirty="0" smtClean="0"/>
              <a:t> « (Lucas 19:10). </a:t>
            </a:r>
            <a:r>
              <a:rPr lang="es-CO" dirty="0"/>
              <a:t>En este pasaje se presenta al Padre como Aquel que rescata a los hombres de la servidumbre de </a:t>
            </a:r>
            <a:r>
              <a:rPr lang="es-CO" dirty="0" smtClean="0"/>
              <a:t>Satanás, al costo de la vida de Su Hijo. </a:t>
            </a:r>
            <a:endParaRPr lang="es-CO" dirty="0"/>
          </a:p>
        </p:txBody>
      </p:sp>
    </p:spTree>
    <p:extLst>
      <p:ext uri="{BB962C8B-B14F-4D97-AF65-F5344CB8AC3E}">
        <p14:creationId xmlns:p14="http://schemas.microsoft.com/office/powerpoint/2010/main" val="178947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pPr marL="0" indent="0" algn="ctr">
              <a:buNone/>
            </a:pPr>
            <a:r>
              <a:rPr lang="es-CO" sz="3900" i="1" dirty="0" smtClean="0">
                <a:solidFill>
                  <a:srgbClr val="FF0000"/>
                </a:solidFill>
                <a:latin typeface="Agency FB" pitchFamily="34" charset="0"/>
              </a:rPr>
              <a:t>¿Cual es el tercer paso que da nuestro Padre celestial?</a:t>
            </a:r>
          </a:p>
          <a:p>
            <a:pPr marL="0" indent="0">
              <a:buNone/>
            </a:pPr>
            <a:endParaRPr lang="es-CO" dirty="0"/>
          </a:p>
          <a:p>
            <a:pPr marL="0" indent="0">
              <a:buNone/>
            </a:pPr>
            <a:r>
              <a:rPr lang="es-CO" dirty="0" smtClean="0"/>
              <a:t>1). Nos «</a:t>
            </a:r>
            <a:r>
              <a:rPr lang="es-CO" i="1" dirty="0" smtClean="0">
                <a:solidFill>
                  <a:srgbClr val="0070C0"/>
                </a:solidFill>
              </a:rPr>
              <a:t>acepta en el Amado»</a:t>
            </a:r>
            <a:r>
              <a:rPr lang="es-CO" i="1" dirty="0" smtClean="0">
                <a:latin typeface="+mj-lt"/>
              </a:rPr>
              <a:t> o sea en Cristo</a:t>
            </a:r>
            <a:r>
              <a:rPr lang="es-CO" dirty="0" smtClean="0">
                <a:latin typeface="+mj-lt"/>
              </a:rPr>
              <a:t>. </a:t>
            </a:r>
          </a:p>
          <a:p>
            <a:pPr marL="0" indent="0">
              <a:buNone/>
            </a:pPr>
            <a:r>
              <a:rPr lang="es-CO" dirty="0" smtClean="0"/>
              <a:t>2). Nos ha «</a:t>
            </a:r>
            <a:r>
              <a:rPr lang="es-CO" i="1" dirty="0" smtClean="0">
                <a:solidFill>
                  <a:srgbClr val="0070C0"/>
                </a:solidFill>
              </a:rPr>
              <a:t>librado </a:t>
            </a:r>
            <a:r>
              <a:rPr lang="es-CO" i="1" dirty="0">
                <a:solidFill>
                  <a:srgbClr val="0070C0"/>
                </a:solidFill>
              </a:rPr>
              <a:t>de la potestad de las </a:t>
            </a:r>
            <a:r>
              <a:rPr lang="es-CO" i="1" dirty="0" smtClean="0">
                <a:solidFill>
                  <a:srgbClr val="0070C0"/>
                </a:solidFill>
              </a:rPr>
              <a:t>tinieblas» </a:t>
            </a:r>
            <a:r>
              <a:rPr lang="es-CO" i="1" dirty="0" smtClean="0"/>
              <a:t>es decir</a:t>
            </a:r>
            <a:r>
              <a:rPr lang="es-CO" dirty="0" smtClean="0"/>
              <a:t> de las garras de Satanás.</a:t>
            </a:r>
          </a:p>
          <a:p>
            <a:pPr marL="0" indent="0">
              <a:buNone/>
            </a:pPr>
            <a:r>
              <a:rPr lang="es-CO" dirty="0" smtClean="0"/>
              <a:t>3). Y nos «</a:t>
            </a:r>
            <a:r>
              <a:rPr lang="es-CO" i="1" dirty="0" smtClean="0">
                <a:solidFill>
                  <a:srgbClr val="0070C0"/>
                </a:solidFill>
              </a:rPr>
              <a:t>ha </a:t>
            </a:r>
            <a:r>
              <a:rPr lang="es-CO" i="1" dirty="0">
                <a:solidFill>
                  <a:srgbClr val="0070C0"/>
                </a:solidFill>
              </a:rPr>
              <a:t>trasladado al reino de su amado Hijo</a:t>
            </a:r>
            <a:r>
              <a:rPr lang="es-CO" dirty="0" smtClean="0"/>
              <a:t>».</a:t>
            </a:r>
          </a:p>
          <a:p>
            <a:pPr marL="0" indent="0">
              <a:buNone/>
            </a:pPr>
            <a:endParaRPr lang="es-CO" dirty="0"/>
          </a:p>
          <a:p>
            <a:pPr marL="0" indent="0">
              <a:buNone/>
            </a:pPr>
            <a:r>
              <a:rPr lang="es-CO" b="1" u="sng" dirty="0" smtClean="0"/>
              <a:t>Trasladado</a:t>
            </a:r>
            <a:r>
              <a:rPr lang="es-CO" dirty="0" smtClean="0"/>
              <a:t>. Gr</a:t>
            </a:r>
            <a:r>
              <a:rPr lang="es-CO" dirty="0"/>
              <a:t>. methíst’mi, </a:t>
            </a:r>
            <a:r>
              <a:rPr lang="es-CO" dirty="0" smtClean="0"/>
              <a:t>que quiere decir: “</a:t>
            </a:r>
            <a:r>
              <a:rPr lang="es-CO" i="1" dirty="0" smtClean="0">
                <a:solidFill>
                  <a:srgbClr val="0070C0"/>
                </a:solidFill>
              </a:rPr>
              <a:t>transportar</a:t>
            </a:r>
            <a:r>
              <a:rPr lang="es-CO" dirty="0"/>
              <a:t>”, “</a:t>
            </a:r>
            <a:r>
              <a:rPr lang="es-CO" i="1" dirty="0">
                <a:solidFill>
                  <a:srgbClr val="0070C0"/>
                </a:solidFill>
              </a:rPr>
              <a:t>mudar</a:t>
            </a:r>
            <a:r>
              <a:rPr lang="es-CO" dirty="0"/>
              <a:t>”. </a:t>
            </a:r>
            <a:r>
              <a:rPr lang="es-CO" dirty="0" smtClean="0"/>
              <a:t>Josefo </a:t>
            </a:r>
            <a:r>
              <a:rPr lang="es-CO" dirty="0"/>
              <a:t>usa la palabra </a:t>
            </a:r>
            <a:r>
              <a:rPr lang="es-CO" i="1" dirty="0">
                <a:solidFill>
                  <a:srgbClr val="0070C0"/>
                </a:solidFill>
              </a:rPr>
              <a:t>transportar </a:t>
            </a:r>
            <a:r>
              <a:rPr lang="es-CO" dirty="0" smtClean="0"/>
              <a:t>al </a:t>
            </a:r>
            <a:r>
              <a:rPr lang="es-CO" dirty="0"/>
              <a:t>hablar de la migración de los israelitas al reino de Asiria durante la invasión de Tiglat-pileser III </a:t>
            </a:r>
            <a:r>
              <a:rPr lang="es-CO" dirty="0">
                <a:solidFill>
                  <a:srgbClr val="FF0000"/>
                </a:solidFill>
              </a:rPr>
              <a:t>(Antigüedades ix. 11. 1)</a:t>
            </a:r>
            <a:r>
              <a:rPr lang="es-CO" dirty="0"/>
              <a:t>. </a:t>
            </a:r>
          </a:p>
          <a:p>
            <a:pPr marL="0" indent="0">
              <a:buNone/>
            </a:pPr>
            <a:endParaRPr lang="es-CO" dirty="0"/>
          </a:p>
          <a:p>
            <a:pPr marL="0" indent="0">
              <a:buNone/>
            </a:pPr>
            <a:endParaRPr lang="es-CO" dirty="0"/>
          </a:p>
          <a:p>
            <a:pPr marL="0" indent="0">
              <a:buNone/>
            </a:pPr>
            <a:endParaRPr lang="es-CO" b="1" dirty="0"/>
          </a:p>
          <a:p>
            <a:pPr marL="0" indent="0">
              <a:buNone/>
            </a:pPr>
            <a:endParaRPr lang="es-CO" dirty="0" smtClean="0"/>
          </a:p>
          <a:p>
            <a:endParaRPr lang="es-CO" dirty="0"/>
          </a:p>
          <a:p>
            <a:endParaRPr lang="es-CO" dirty="0" smtClean="0"/>
          </a:p>
          <a:p>
            <a:endParaRPr lang="es-CO" dirty="0"/>
          </a:p>
        </p:txBody>
      </p:sp>
    </p:spTree>
    <p:extLst>
      <p:ext uri="{BB962C8B-B14F-4D97-AF65-F5344CB8AC3E}">
        <p14:creationId xmlns:p14="http://schemas.microsoft.com/office/powerpoint/2010/main" val="1674833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224136"/>
          </a:xfrm>
          <a:blipFill>
            <a:blip r:embed="rId2"/>
            <a:tile tx="0" ty="0" sx="100000" sy="100000" flip="none" algn="tl"/>
          </a:blipFill>
        </p:spPr>
        <p:txBody>
          <a:bodyPr>
            <a:normAutofit/>
          </a:bodyPr>
          <a:lstStyle/>
          <a:p>
            <a:pPr marL="0" indent="0">
              <a:buNone/>
            </a:pPr>
            <a:r>
              <a:rPr lang="es-CO" b="1" dirty="0" smtClean="0"/>
              <a:t>Al Reino de su amado Hijo. </a:t>
            </a:r>
            <a:r>
              <a:rPr lang="es-CO" sz="2800" dirty="0"/>
              <a:t>Es decir, el reino de la </a:t>
            </a:r>
            <a:r>
              <a:rPr lang="es-CO" sz="2800" dirty="0" smtClean="0"/>
              <a:t>gracia. Nos injertó en el árbol de su pueblo: Su iglesia.</a:t>
            </a:r>
          </a:p>
        </p:txBody>
      </p:sp>
      <p:sp>
        <p:nvSpPr>
          <p:cNvPr id="4" name="3 Rectángulo"/>
          <p:cNvSpPr/>
          <p:nvPr/>
        </p:nvSpPr>
        <p:spPr>
          <a:xfrm>
            <a:off x="323528" y="2204864"/>
            <a:ext cx="4968552" cy="4462760"/>
          </a:xfrm>
          <a:prstGeom prst="rect">
            <a:avLst/>
          </a:prstGeom>
          <a:blipFill>
            <a:blip r:embed="rId3"/>
            <a:tile tx="0" ty="0" sx="100000" sy="100000" flip="none" algn="tl"/>
          </a:blipFill>
        </p:spPr>
        <p:txBody>
          <a:bodyPr wrap="square">
            <a:spAutoFit/>
          </a:bodyPr>
          <a:lstStyle/>
          <a:p>
            <a:r>
              <a:rPr lang="es-CO" sz="2800" dirty="0"/>
              <a:t>Note que </a:t>
            </a:r>
            <a:r>
              <a:rPr lang="es-CO" sz="3200" dirty="0"/>
              <a:t>mientras</a:t>
            </a:r>
            <a:r>
              <a:rPr lang="es-CO" sz="2800" dirty="0"/>
              <a:t> que el mundo es el taller de Satanás donde este </a:t>
            </a:r>
            <a:r>
              <a:rPr lang="es-CO" sz="2800" i="1" dirty="0">
                <a:solidFill>
                  <a:srgbClr val="0070C0"/>
                </a:solidFill>
              </a:rPr>
              <a:t>deforma</a:t>
            </a:r>
            <a:r>
              <a:rPr lang="es-CO" sz="2800" dirty="0"/>
              <a:t> el carácter de los hombres hundiéndolos en el pecado cada día más y más. La iglesia es el taller de Dios donde Cristo trabaja día a día, paso a paso, durante el resto de su vida tratando de </a:t>
            </a:r>
            <a:r>
              <a:rPr lang="es-CO" sz="2800" i="1" dirty="0">
                <a:solidFill>
                  <a:srgbClr val="0070C0"/>
                </a:solidFill>
              </a:rPr>
              <a:t>reformar</a:t>
            </a:r>
            <a:r>
              <a:rPr lang="es-CO" sz="2800" dirty="0"/>
              <a:t> su carácter a la imagen </a:t>
            </a:r>
            <a:r>
              <a:rPr lang="es-CO" sz="2800" dirty="0" smtClean="0"/>
              <a:t>Del </a:t>
            </a:r>
            <a:r>
              <a:rPr lang="es-CO" sz="2800" dirty="0"/>
              <a:t>que lo creó. </a:t>
            </a:r>
          </a:p>
        </p:txBody>
      </p:sp>
      <p:pic>
        <p:nvPicPr>
          <p:cNvPr id="3074" name="Picture 2" descr="http://ts2.mm.bing.net/images/thumbnail.aspx?q=4815208782955277&amp;id=0e71209a3cb20929955c2ee2569d83a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2458" y="2241795"/>
            <a:ext cx="3570022" cy="19845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s1.mm.bing.net/images/thumbnail.aspx?q=4765193896004312&amp;id=dd01cde2a92fb213556d8372950c18f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2457" y="4405465"/>
            <a:ext cx="1653759" cy="220060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ts4.mm.bing.net/images/thumbnail.aspx?q=5019606286598767&amp;id=7c3f2744299f27c9034a9283dcaf25c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6296" y="4378535"/>
            <a:ext cx="1656184" cy="2200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13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circle(in)">
                                      <p:cBhvr>
                                        <p:cTn id="14" dur="2000"/>
                                        <p:tgtEl>
                                          <p:spTgt spid="307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Effect transition="in" filter="circle(in)">
                                      <p:cBhvr>
                                        <p:cTn id="19" dur="2000"/>
                                        <p:tgtEl>
                                          <p:spTgt spid="3076"/>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078"/>
                                        </p:tgtEl>
                                        <p:attrNameLst>
                                          <p:attrName>style.visibility</p:attrName>
                                        </p:attrNameLst>
                                      </p:cBhvr>
                                      <p:to>
                                        <p:strVal val="visible"/>
                                      </p:to>
                                    </p:set>
                                    <p:animEffect transition="in" filter="circle(in)">
                                      <p:cBhvr>
                                        <p:cTn id="24"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800" b="1" i="1" dirty="0" smtClean="0">
                <a:latin typeface="Agency FB" pitchFamily="34" charset="0"/>
              </a:rPr>
              <a:t>¿Cuan será el destino final de los que han seguido la verdad?</a:t>
            </a:r>
            <a:endParaRPr lang="es-CO" sz="4800" b="1" i="1" dirty="0">
              <a:latin typeface="Agency FB" pitchFamily="34" charset="0"/>
            </a:endParaRPr>
          </a:p>
        </p:txBody>
      </p:sp>
      <p:pic>
        <p:nvPicPr>
          <p:cNvPr id="4098" name="Picture 2" descr="http://ts2.mm.bing.net/images/thumbnail.aspx?q=4769261215746885&amp;id=42363aa554078181cf145f0cba308f4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700808"/>
            <a:ext cx="4536504" cy="44644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323528" y="1700808"/>
            <a:ext cx="3744416" cy="4464496"/>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Cosas que ojo no vio, ni oído oyó, ni han subido en corazón de hombre, son las que Dios ha preparado para los que le aman. </a:t>
            </a:r>
          </a:p>
          <a:p>
            <a:pPr algn="ctr"/>
            <a:r>
              <a:rPr lang="es-CO" sz="3200" dirty="0">
                <a:solidFill>
                  <a:srgbClr val="FF0000"/>
                </a:solidFill>
              </a:rPr>
              <a:t>(1 Cor. 2: 9). </a:t>
            </a:r>
          </a:p>
        </p:txBody>
      </p:sp>
    </p:spTree>
    <p:extLst>
      <p:ext uri="{BB962C8B-B14F-4D97-AF65-F5344CB8AC3E}">
        <p14:creationId xmlns:p14="http://schemas.microsoft.com/office/powerpoint/2010/main" val="3121273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in)">
                                      <p:cBhvr>
                                        <p:cTn id="7" dur="2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i="1" dirty="0" smtClean="0">
                <a:solidFill>
                  <a:srgbClr val="FF0000"/>
                </a:solidFill>
                <a:latin typeface="Agency FB" pitchFamily="34" charset="0"/>
              </a:rPr>
              <a:t>¿Qué hemos hecho para merecer todo esto?</a:t>
            </a:r>
            <a:endParaRPr lang="es-CO" i="1" dirty="0">
              <a:solidFill>
                <a:srgbClr val="FF0000"/>
              </a:solidFill>
              <a:latin typeface="Agency FB" pitchFamily="34" charset="0"/>
            </a:endParaRPr>
          </a:p>
        </p:txBody>
      </p:sp>
      <p:sp>
        <p:nvSpPr>
          <p:cNvPr id="3" name="2 Marcador de contenido"/>
          <p:cNvSpPr>
            <a:spLocks noGrp="1"/>
          </p:cNvSpPr>
          <p:nvPr>
            <p:ph idx="1"/>
          </p:nvPr>
        </p:nvSpPr>
        <p:spPr/>
        <p:txBody>
          <a:bodyPr>
            <a:normAutofit fontScale="85000" lnSpcReduction="20000"/>
          </a:bodyPr>
          <a:lstStyle/>
          <a:p>
            <a:pPr marL="0" indent="0">
              <a:buNone/>
            </a:pPr>
            <a:r>
              <a:rPr lang="es-CO" sz="3400" dirty="0">
                <a:solidFill>
                  <a:srgbClr val="FF0000"/>
                </a:solidFill>
              </a:rPr>
              <a:t>Tito 3:5</a:t>
            </a:r>
            <a:r>
              <a:rPr lang="es-CO" dirty="0"/>
              <a:t>. </a:t>
            </a:r>
            <a:r>
              <a:rPr lang="es-CO" b="1" baseline="30000" dirty="0" smtClean="0"/>
              <a:t>«</a:t>
            </a:r>
            <a:r>
              <a:rPr lang="es-CO" dirty="0"/>
              <a:t>N</a:t>
            </a:r>
            <a:r>
              <a:rPr lang="es-CO" dirty="0" smtClean="0"/>
              <a:t>os </a:t>
            </a:r>
            <a:r>
              <a:rPr lang="es-CO" dirty="0"/>
              <a:t>salvó, </a:t>
            </a:r>
            <a:r>
              <a:rPr lang="es-CO" i="1" dirty="0">
                <a:solidFill>
                  <a:srgbClr val="0070C0"/>
                </a:solidFill>
              </a:rPr>
              <a:t>no por obras de justicia que nosotros hubiéramos hecho</a:t>
            </a:r>
            <a:r>
              <a:rPr lang="es-CO" dirty="0"/>
              <a:t>, sino por su misericordia, por el lavamiento de la regeneración y por la renovación en el Espíritu </a:t>
            </a:r>
            <a:r>
              <a:rPr lang="es-CO" dirty="0" smtClean="0"/>
              <a:t>Santo».</a:t>
            </a:r>
          </a:p>
          <a:p>
            <a:pPr marL="0" indent="0">
              <a:buNone/>
            </a:pPr>
            <a:endParaRPr lang="es-CO" dirty="0"/>
          </a:p>
          <a:p>
            <a:pPr marL="0" indent="0">
              <a:buNone/>
            </a:pPr>
            <a:r>
              <a:rPr lang="es-CO" dirty="0" smtClean="0"/>
              <a:t>Este texto menciona tres aspectos: (</a:t>
            </a:r>
            <a:r>
              <a:rPr lang="es-CO" sz="3400" b="1" dirty="0" smtClean="0">
                <a:solidFill>
                  <a:srgbClr val="FF0000"/>
                </a:solidFill>
              </a:rPr>
              <a:t>1</a:t>
            </a:r>
            <a:r>
              <a:rPr lang="es-CO" dirty="0" smtClean="0"/>
              <a:t>), «No por obras buenas que nosotros hubieras hecho (</a:t>
            </a:r>
            <a:r>
              <a:rPr lang="es-CO" sz="3400" b="1" dirty="0" smtClean="0">
                <a:solidFill>
                  <a:srgbClr val="FF0000"/>
                </a:solidFill>
              </a:rPr>
              <a:t>2</a:t>
            </a:r>
            <a:r>
              <a:rPr lang="es-CO" dirty="0" smtClean="0"/>
              <a:t>), Sino por su misericordia (</a:t>
            </a:r>
            <a:r>
              <a:rPr lang="es-CO" sz="3400" b="1" dirty="0" smtClean="0">
                <a:solidFill>
                  <a:srgbClr val="FF0000"/>
                </a:solidFill>
              </a:rPr>
              <a:t>3</a:t>
            </a:r>
            <a:r>
              <a:rPr lang="es-CO" dirty="0" smtClean="0"/>
              <a:t>), Por la renovación en el Espíritu Santo.</a:t>
            </a:r>
          </a:p>
          <a:p>
            <a:pPr marL="0" indent="0">
              <a:buNone/>
            </a:pPr>
            <a:endParaRPr lang="es-CO" dirty="0"/>
          </a:p>
          <a:p>
            <a:pPr marL="0" indent="0">
              <a:buNone/>
            </a:pPr>
            <a:r>
              <a:rPr lang="es-CO" dirty="0" smtClean="0"/>
              <a:t>El </a:t>
            </a:r>
            <a:r>
              <a:rPr lang="es-CO" dirty="0"/>
              <a:t>hombre aparece justificado delante de Dios por la misericordia divina, y </a:t>
            </a:r>
            <a:r>
              <a:rPr lang="es-CO" i="1" dirty="0">
                <a:solidFill>
                  <a:srgbClr val="0070C0"/>
                </a:solidFill>
              </a:rPr>
              <a:t>no debido a ningún acto bueno que </a:t>
            </a:r>
            <a:r>
              <a:rPr lang="es-CO" i="1" dirty="0" smtClean="0">
                <a:solidFill>
                  <a:srgbClr val="0070C0"/>
                </a:solidFill>
              </a:rPr>
              <a:t>haga.  </a:t>
            </a:r>
            <a:endParaRPr lang="es-CO" i="1" dirty="0">
              <a:solidFill>
                <a:srgbClr val="0070C0"/>
              </a:solidFill>
            </a:endParaRPr>
          </a:p>
          <a:p>
            <a:pPr marL="0" indent="0">
              <a:buNone/>
            </a:pPr>
            <a:endParaRPr lang="es-CO" dirty="0"/>
          </a:p>
        </p:txBody>
      </p:sp>
    </p:spTree>
    <p:extLst>
      <p:ext uri="{BB962C8B-B14F-4D97-AF65-F5344CB8AC3E}">
        <p14:creationId xmlns:p14="http://schemas.microsoft.com/office/powerpoint/2010/main" val="401565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heel(1)">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ts4.mm.bing.net/images/thumbnail.aspx?q=4667281532585335&amp;id=0784d06a90c2a5de35dd84631d2ac15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548680"/>
            <a:ext cx="4248472" cy="422676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395536" y="548680"/>
            <a:ext cx="4032448" cy="4226768"/>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rgbClr val="FF0000"/>
                </a:solidFill>
              </a:rPr>
              <a:t>Isaías 64:6</a:t>
            </a:r>
            <a:r>
              <a:rPr lang="es-CO" sz="3200" b="1" dirty="0">
                <a:solidFill>
                  <a:srgbClr val="002060"/>
                </a:solidFill>
              </a:rPr>
              <a:t>.</a:t>
            </a:r>
            <a:r>
              <a:rPr lang="es-CO" sz="3200" b="1" dirty="0"/>
              <a:t> </a:t>
            </a:r>
            <a:r>
              <a:rPr lang="es-CO" sz="3200" dirty="0">
                <a:solidFill>
                  <a:srgbClr val="002060"/>
                </a:solidFill>
              </a:rPr>
              <a:t>Si bien todos nosotros somos </a:t>
            </a:r>
            <a:r>
              <a:rPr lang="es-CO" sz="3200" b="1" dirty="0">
                <a:solidFill>
                  <a:srgbClr val="002060"/>
                </a:solidFill>
              </a:rPr>
              <a:t>como</a:t>
            </a:r>
            <a:r>
              <a:rPr lang="es-CO" sz="3200" dirty="0">
                <a:solidFill>
                  <a:srgbClr val="002060"/>
                </a:solidFill>
              </a:rPr>
              <a:t> suciedad, y todas </a:t>
            </a:r>
            <a:r>
              <a:rPr lang="es-CO" sz="3200" b="1" dirty="0">
                <a:solidFill>
                  <a:srgbClr val="002060"/>
                </a:solidFill>
              </a:rPr>
              <a:t>nuestras</a:t>
            </a:r>
            <a:r>
              <a:rPr lang="es-CO" sz="3200" dirty="0">
                <a:solidFill>
                  <a:srgbClr val="002060"/>
                </a:solidFill>
              </a:rPr>
              <a:t> </a:t>
            </a:r>
            <a:r>
              <a:rPr lang="es-CO" sz="3200" b="1" dirty="0">
                <a:solidFill>
                  <a:srgbClr val="002060"/>
                </a:solidFill>
              </a:rPr>
              <a:t>justicias</a:t>
            </a:r>
            <a:r>
              <a:rPr lang="es-CO" sz="3200" dirty="0">
                <a:solidFill>
                  <a:srgbClr val="002060"/>
                </a:solidFill>
              </a:rPr>
              <a:t> </a:t>
            </a:r>
            <a:r>
              <a:rPr lang="es-CO" sz="3200" b="1" dirty="0">
                <a:solidFill>
                  <a:srgbClr val="002060"/>
                </a:solidFill>
              </a:rPr>
              <a:t>como</a:t>
            </a:r>
            <a:r>
              <a:rPr lang="es-CO" sz="3200" dirty="0">
                <a:solidFill>
                  <a:srgbClr val="002060"/>
                </a:solidFill>
              </a:rPr>
              <a:t> </a:t>
            </a:r>
            <a:r>
              <a:rPr lang="es-CO" sz="3200" b="1" dirty="0">
                <a:solidFill>
                  <a:srgbClr val="002060"/>
                </a:solidFill>
              </a:rPr>
              <a:t>trapo</a:t>
            </a:r>
            <a:r>
              <a:rPr lang="es-CO" sz="3200" dirty="0">
                <a:solidFill>
                  <a:srgbClr val="002060"/>
                </a:solidFill>
              </a:rPr>
              <a:t> </a:t>
            </a:r>
            <a:r>
              <a:rPr lang="es-CO" sz="3200" b="1" dirty="0">
                <a:solidFill>
                  <a:srgbClr val="002060"/>
                </a:solidFill>
              </a:rPr>
              <a:t>de</a:t>
            </a:r>
            <a:r>
              <a:rPr lang="es-CO" sz="3200" dirty="0">
                <a:solidFill>
                  <a:srgbClr val="002060"/>
                </a:solidFill>
              </a:rPr>
              <a:t> </a:t>
            </a:r>
            <a:r>
              <a:rPr lang="es-CO" sz="3200" b="1" dirty="0">
                <a:solidFill>
                  <a:srgbClr val="002060"/>
                </a:solidFill>
              </a:rPr>
              <a:t>inmundicia</a:t>
            </a:r>
            <a:r>
              <a:rPr lang="es-CO" sz="3200" dirty="0">
                <a:solidFill>
                  <a:srgbClr val="002060"/>
                </a:solidFill>
              </a:rPr>
              <a:t>;</a:t>
            </a:r>
          </a:p>
        </p:txBody>
      </p:sp>
      <p:sp>
        <p:nvSpPr>
          <p:cNvPr id="5" name="4 Rectángulo"/>
          <p:cNvSpPr/>
          <p:nvPr/>
        </p:nvSpPr>
        <p:spPr>
          <a:xfrm>
            <a:off x="395536" y="4941168"/>
            <a:ext cx="8496944" cy="1569660"/>
          </a:xfrm>
          <a:prstGeom prst="rect">
            <a:avLst/>
          </a:prstGeom>
          <a:blipFill>
            <a:blip r:embed="rId4"/>
            <a:tile tx="0" ty="0" sx="100000" sy="100000" flip="none" algn="tl"/>
          </a:blipFill>
        </p:spPr>
        <p:txBody>
          <a:bodyPr wrap="square">
            <a:spAutoFit/>
          </a:bodyPr>
          <a:lstStyle/>
          <a:p>
            <a:pPr algn="ctr"/>
            <a:r>
              <a:rPr lang="es-CO" sz="2400" dirty="0"/>
              <a:t>El egoísmo predomina en las vidas de todos los inconversos; por lo tanto, nadie ha vivido a la altura de las normas de “justicia”. El único argumento válido para el hombre es la fidelidad del amor y la misericordia de Dios, y no sus propias “obras”.</a:t>
            </a:r>
          </a:p>
        </p:txBody>
      </p:sp>
    </p:spTree>
    <p:extLst>
      <p:ext uri="{BB962C8B-B14F-4D97-AF65-F5344CB8AC3E}">
        <p14:creationId xmlns:p14="http://schemas.microsoft.com/office/powerpoint/2010/main" val="1260637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heel(1)">
                                      <p:cBhvr>
                                        <p:cTn id="7" dur="20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800200"/>
          </a:xfrm>
        </p:spPr>
        <p:txBody>
          <a:bodyPr>
            <a:normAutofit/>
          </a:bodyPr>
          <a:lstStyle/>
          <a:p>
            <a:pPr marL="0" indent="0">
              <a:buNone/>
            </a:pPr>
            <a:r>
              <a:rPr lang="es-CO" dirty="0" smtClean="0"/>
              <a:t> </a:t>
            </a:r>
            <a:r>
              <a:rPr lang="es-CO" u="sng" dirty="0">
                <a:solidFill>
                  <a:srgbClr val="0070C0"/>
                </a:solidFill>
              </a:rPr>
              <a:t>R</a:t>
            </a:r>
            <a:r>
              <a:rPr lang="es-CO" b="1" u="sng" dirty="0" smtClean="0">
                <a:solidFill>
                  <a:srgbClr val="0070C0"/>
                </a:solidFill>
              </a:rPr>
              <a:t>egeneración</a:t>
            </a:r>
            <a:r>
              <a:rPr lang="es-CO" b="1" dirty="0"/>
              <a:t>. </a:t>
            </a:r>
            <a:r>
              <a:rPr lang="es-CO" b="1" dirty="0" smtClean="0"/>
              <a:t> </a:t>
            </a:r>
            <a:r>
              <a:rPr lang="es-CO" dirty="0" smtClean="0"/>
              <a:t>O </a:t>
            </a:r>
            <a:r>
              <a:rPr lang="es-CO" dirty="0"/>
              <a:t>‘</a:t>
            </a:r>
            <a:r>
              <a:rPr lang="es-CO" i="1" dirty="0">
                <a:solidFill>
                  <a:srgbClr val="0070C0"/>
                </a:solidFill>
              </a:rPr>
              <a:t>renacimiento</a:t>
            </a:r>
            <a:r>
              <a:rPr lang="es-CO" dirty="0"/>
              <a:t>”. </a:t>
            </a:r>
            <a:r>
              <a:rPr lang="es-CO" dirty="0" smtClean="0"/>
              <a:t>«</a:t>
            </a:r>
            <a:r>
              <a:rPr lang="es-CO" i="1" dirty="0" smtClean="0">
                <a:solidFill>
                  <a:srgbClr val="0070C0"/>
                </a:solidFill>
              </a:rPr>
              <a:t>El </a:t>
            </a:r>
            <a:r>
              <a:rPr lang="es-CO" i="1" dirty="0">
                <a:solidFill>
                  <a:srgbClr val="0070C0"/>
                </a:solidFill>
              </a:rPr>
              <a:t>que no naciere de agua y del Espíritu, no puede entrar en el reino de </a:t>
            </a:r>
            <a:r>
              <a:rPr lang="es-CO" i="1" dirty="0" smtClean="0">
                <a:solidFill>
                  <a:srgbClr val="0070C0"/>
                </a:solidFill>
              </a:rPr>
              <a:t>Dios</a:t>
            </a:r>
            <a:r>
              <a:rPr lang="es-CO" dirty="0" smtClean="0"/>
              <a:t>» dijo Cristo en </a:t>
            </a:r>
            <a:r>
              <a:rPr lang="es-CO" dirty="0" smtClean="0">
                <a:solidFill>
                  <a:srgbClr val="FF0000"/>
                </a:solidFill>
              </a:rPr>
              <a:t>(Juan 3:5).</a:t>
            </a:r>
          </a:p>
        </p:txBody>
      </p:sp>
      <p:sp>
        <p:nvSpPr>
          <p:cNvPr id="4" name="3 Rectángulo"/>
          <p:cNvSpPr/>
          <p:nvPr/>
        </p:nvSpPr>
        <p:spPr>
          <a:xfrm>
            <a:off x="251520" y="2435168"/>
            <a:ext cx="5616624" cy="4401205"/>
          </a:xfrm>
          <a:prstGeom prst="rect">
            <a:avLst/>
          </a:prstGeom>
        </p:spPr>
        <p:txBody>
          <a:bodyPr wrap="square">
            <a:spAutoFit/>
          </a:bodyPr>
          <a:lstStyle/>
          <a:p>
            <a:pPr algn="ctr"/>
            <a:r>
              <a:rPr lang="es-CO" sz="2800" dirty="0"/>
              <a:t>Como el hombre es desdichado y está perdido </a:t>
            </a:r>
            <a:r>
              <a:rPr lang="es-CO" sz="2800" i="1" dirty="0">
                <a:solidFill>
                  <a:srgbClr val="0070C0"/>
                </a:solidFill>
              </a:rPr>
              <a:t>si depende de sí mismo</a:t>
            </a:r>
            <a:r>
              <a:rPr lang="es-CO" sz="2800" dirty="0"/>
              <a:t>, y los ritos y los lavamientos ceremoniales judíos </a:t>
            </a:r>
            <a:r>
              <a:rPr lang="es-CO" sz="2800" i="1" dirty="0">
                <a:solidFill>
                  <a:srgbClr val="0070C0"/>
                </a:solidFill>
              </a:rPr>
              <a:t>no podían cambiar la pecaminosa naturaleza humana</a:t>
            </a:r>
            <a:r>
              <a:rPr lang="es-CO" sz="2800" dirty="0"/>
              <a:t>, su única alternativa es aceptar la solución de Dios para el problema del pecado, la cual demanda una completa reforma de la </a:t>
            </a:r>
            <a:r>
              <a:rPr lang="es-CO" sz="2800" dirty="0" smtClean="0"/>
              <a:t>vida que se inicia con el bautismo.  </a:t>
            </a:r>
            <a:endParaRPr lang="es-CO" sz="2800" dirty="0"/>
          </a:p>
        </p:txBody>
      </p:sp>
      <p:pic>
        <p:nvPicPr>
          <p:cNvPr id="6146" name="Picture 2" descr="http://ts2.mm.bing.net/images/thumbnail.aspx?q=4684800716309505&amp;id=56c1be30ba83896e7f1ab1ae28263a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435168"/>
            <a:ext cx="3096344" cy="4162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674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a:bodyPr>
          <a:lstStyle/>
          <a:p>
            <a:pPr marL="0" indent="0">
              <a:buNone/>
            </a:pPr>
            <a:r>
              <a:rPr lang="es-CO" dirty="0"/>
              <a:t>Dios no sólo tiene el propósito de perdonar al hombre sino de </a:t>
            </a:r>
            <a:r>
              <a:rPr lang="es-CO" i="1" dirty="0">
                <a:solidFill>
                  <a:srgbClr val="0070C0"/>
                </a:solidFill>
              </a:rPr>
              <a:t>restaurarlo a una vida sin pecado</a:t>
            </a:r>
            <a:r>
              <a:rPr lang="es-CO" dirty="0"/>
              <a:t>.  </a:t>
            </a:r>
            <a:endParaRPr lang="es-CO" dirty="0" smtClean="0"/>
          </a:p>
        </p:txBody>
      </p:sp>
      <p:sp>
        <p:nvSpPr>
          <p:cNvPr id="4" name="3 Rectángulo"/>
          <p:cNvSpPr/>
          <p:nvPr/>
        </p:nvSpPr>
        <p:spPr>
          <a:xfrm>
            <a:off x="179512" y="2690336"/>
            <a:ext cx="4572000" cy="3539430"/>
          </a:xfrm>
          <a:prstGeom prst="rect">
            <a:avLst/>
          </a:prstGeom>
        </p:spPr>
        <p:txBody>
          <a:bodyPr>
            <a:spAutoFit/>
          </a:bodyPr>
          <a:lstStyle/>
          <a:p>
            <a:pPr algn="ctr"/>
            <a:r>
              <a:rPr lang="es-CO" sz="2800" dirty="0"/>
              <a:t>Este proceso de transformar a seres humanos pecadores en exponentes, semejantes a Cristo, de la forma de vida que exige Dios, se conoce en otra parte de las Escrituras con el nombre de “santificación” </a:t>
            </a:r>
            <a:r>
              <a:rPr lang="es-CO" sz="2800" dirty="0">
                <a:solidFill>
                  <a:srgbClr val="FF0000"/>
                </a:solidFill>
              </a:rPr>
              <a:t>(verRom.6:19)</a:t>
            </a:r>
            <a:r>
              <a:rPr lang="es-CO" sz="2800" dirty="0"/>
              <a:t>.  </a:t>
            </a:r>
          </a:p>
        </p:txBody>
      </p:sp>
      <p:sp>
        <p:nvSpPr>
          <p:cNvPr id="5" name="AutoShape 2" descr="data:image/jpeg;base64,/9j/4AAQSkZJRgABAQAAAQABAAD/2wCEAAkGBhISERAUEhAWFRIUFBQUFBISFRQQFRAUFBAVFBQQFBQXHCYeFxkjGRQUIC8gIyc1LCwsFR4xNTAqNSYrLCkBCQoKDgwOGg8PGiwlHyQsKSwsLCwsKiwsLCwpKSksLCwpLCwsLCksKSkpKSwsLCkpLCwsLC8sKSwsLCwsLCwsLP/AABEIAMIBAwMBIgACEQEDEQH/xAAbAAABBQEBAAAAAAAAAAAAAAAEAAECAwUGB//EAEMQAAEDAgMEBQcICgIDAAAAAAEAAgMEERIhMQUGQVETImFxgRUyVJGTwtEUNFJTcpKhwQcWIyRCYoKx4fAzQ0Rjc//EABoBAAEFAQAAAAAAAAAAAAAAAAABAgMEBQb/xAAxEQACAgECBAQFAwQDAAAAAAAAAQIRAxIhBDFBURMycbEFIjNhkUJSwRQjgfCh0eH/2gAMAwEAAhEDEQA/AMnd7d+jfR0zn08ZeYwXOIuXHPMrYpt1aA60kX3VnbsttR0t+MTfzWzG8aLq8fD43ij8q5LoU3J2xnbp7P4UkX3f8qmTdKh9Ei+7/lFE2VbpylXDQ7L8Can3M47rUQPzWP7qt/Vqht8zi+7/AJV5fdVGQqRcPjf6V+A1Mz5d2KO+VNH6lKPdyj40kf3Ucw3RzIxZOeHGl5V+EJqfcx3bsUfosf3VX+rlH6LF91bMjeSElKFgxv8ASvwg1PuBjd2i9Fi+6rWbt0XokX3f8qLn2TGoKlXCY3+lfhDdb7kajd2iBH7rF4NRTd3Nn2H7pH91VwPOJpIvnoug6CN4zy7BwUeXh8UKTivwgUpPqYbt0aAi7aeO/LClDuzQ8aOL7qNk2e5pNjcKcNL1fO619E3wMNcl+A1S7lX6tbPt8yh+7/lD/qtQZ/ukX3VdUOLdLlNAcWpISLhMSV0g1y7gTt3KIf8AiRn+lUybu0h/8OMf0/5XQthDdc1YIA7RqXw8K/QvwGqXc5X9WKQm3yaMeCQ3Np3HKnZ4NXRy7MLjkLFXQxlmRTnHFXyxX4QXLuc7NudTMaSaWOwF7luizqHdanld0jKbpGAEBrGYIyb+c6V5APc2639pbQFS51O1j3sZYyYHthaSdGvkcDZuuTRcrWjhfgHSzNghaAA2nAYGtAsG9PL2fRAWVnmpPaKpfZbk8U11OSr904mtLpKaCFliTYXe4AXsHPzJ+y1DbO3dpms69PGXON7OF8A4N9WvaSunEFLJUN6NgMUQD5JHOdK6eRwvHGXvzLRk4gZac0DXRgvcRk1WuBwY8j1TiiPJNrZMzfIVJ6LF91RdsSk9Fi+6iHNSstf+kw/tX4RX1y7gR3fpfRo/UkdgUvo7PUjbqN07+lxfsX4Qa5dzP/V+m9HZ6k36vU/o7PUtiOUAKD5Lo/p8X7F+EGuXc8t2/C1lTM1oDWh2QGgyCZWbz/O5/te6E64TiEllml3fuacPKj07dpoNHS559G381sihdlYrE3YpyaOmI+rb+a1xUOZkV1uH6Ua7L2KUnuyyWkkHagJnOCO+XEoeaS6mja5iAjakqTZr6qZd2BWwwM4qVuPYbuRgFzmUc61slP8AZ2sAAhjdQv5hStwddSk2e617gqbQeSkxzr5BLb6AZr4XA9ylDHiOZstAUbnu6wyVstIGNdci3DmpHlXLqMoHika0/mipH2zCzaKBz3G2QHEouamcMsV02aWqrFQXTV44otxicNM+xYPyZzTojoJA3VQzxrnEcmKMOx6G3ddGinF7kK6HaDbWVMlYLqJuTfIXYpq78AqIqojJEveTxUHQAC909VVMaXsncVl7dr8Do4xifNKbBjLA24m5yaLXzKep2u2FjnvNgOfE8AhdnSHGZmQEzSNs6aqfYNBsS2OGPMN+0blU88pJ6ILf7diWCXNhFNQzRtwwMZDckkRB1TM4ni6WTj3NQlfSiMF8tpJcg1sr+mkxHTq5hg48NFpywySAh8z3jjHCOgj8QzM+LlzQY0uJYAGAkNt/EdHPPPkE3DhcmoKKX/Lr2QspdbNKkdgYBe51cfpOOZd/vYiGAO1WYHlWxzkLb8FRVRKuq+ZZURAINwKMfBIRfCbKl8FhmpYNLqIwcAqxkJvoro4ctQiaJzb65pZTpbCUPBsV7s8Nu9XN2Xh84eC6FlcWsFs7LI2jXvtf+/xWfHNkm6JGkjxbfEWramwt1/dCSjva+9ZUE8X+6Elx+f6svV+5pQ8qPSN2prUdNb6sfmtinix6ushdzqeP5FTE6mMfmtN8Lf4SutwyXhxS7L2KMubLHbAyykBWfU0TmHn3IuOrI4q4ytcnqU489xDLgIJRzqRnPNEMo4zrqh56Yg9UpddvYCUdC36XgjWU8Yb2rLklc3UKh1ejw5T6iWHTRNB84qh9ThyGaBfUk6KTA8Z6KZY6W7G2E+UJGjIG3chnVb5DaynHPK421R1LA8aMz52Q9MN6VhzHho5WssB29qkyW3nNWrDTPLc3IaTYUjswSVT8WLfzND9LKIKkHKyeehvmEOdnysuq3VEgUmne4MQMZs4Z9ax7UDVXadVEueeaU9G/De91JFU/mYjZWawhL5cVmyOVEzJKl7aeFhH1z2AuIHFuWncl4mccEL6vkEE5sLnjhkkZJPVMwNzZTxNdPIT9J4GTT2E8u1GnbTR/w01/56l/49Ez81CTYjIBaSaKBg4Odief6G5k96qbW0rfNjlmAzL5P2EYA1dh84jxWXFYleqbk3u1H+WT3J8lXqUbR2pO8BjpycdxgjaIo2t/idhbrlkLnioC1gAMhkFVGcbnSFtsXmt4MZfqtH90RGxanB4I44uaVX7FfJJt0RDURDYEZIg4RazfFKnjz61rKw52hiQXVbROEN/ssySpuLIqsYy4sfWnh2fi0ZftUcNEFYu5ntY46LVodgvdY3B7iomkaCL5c1owzRtthNueablyyr5ASXUcnosraKirYHAkceAT172nMFZzZM8zkooQv5uorPI97WWrKgcn+6ElLfEj5bU20x+6Elx2f6svV+5pw8qPTt0m2oqa51jH5rRceRWRuyT8jpTw6Nv5raFQOIXX4U/Ci/svYoS8zB3v7VEvPBGvbE7hn2KympWHIuICl1JLdCGe2tKIhrswbq6p2ay4wk9yHl2WRmD4ITxyE3NCOvYfObdCmmY51w0AckEHc8le2UYXAGxLSAdLEggG/emuGhNxC7Oe2pvVDE9zWtLsJIOHzbg2IudbZ6clqbs7yOq5DEyEF1rhocCTYXNr2BNuGvBeXVBLThcDdpLTcWsQcxbmul3Ji6GSOqBacLz1H2GJobd1jcZ8hrexXLZviedu26+1Gpi4WMtkrPTYKhpOgB00tbvRjZxzSqDDMBMzF+0LiS4g4X3zYSDe9rHMacSs+rhc3zesCtrDkhxEVJdSjkg8cnFmhJXjiU0O27G3BY7TlZ4IKn0LeCn8GPJjNTNs17XG5UZzG7gFjPYeCq6chIsC6MXUb9PTsGtimnEYzwrLj2hkhtobWEbHOccgL9/IJkoONyk9g57Iz95ayOMsLW4pnmzIm8ToL+KFjnnwNidO4NH/AFRfs25m5uW9Z5udSblGU0dKHibo5qmYtHWdaCFlxm1l7EjUXzurqnbk7co2QwD/ANTcbvF7gFBjlLNK3jcu17JIe0oKroopd25DmIQwfTk6h7yXdYrOrorSGIPDg2xkc2+E8RGDxzzJ7ArK6R+HHKZJCcm9IXYXO4AAWCv2fsw4dQXHNx/mOquQ8SUtE6UVzS9mRPSlau/uUhXCTsUZIi02KmBzWo2mQEenOiTZlubIo2SkNwgHmi9o7ptjN8d+xVZcTjjLRLmO0urMQkPA5omAlgsDe/4KMUbIycTCeSg6oDnXDQAOCH82y5AUVTCXZFU4CDqum2XHTyu67bO7NFPam6BN3ROxDgOKjXFwjLRPYXQ3ujmxIeKuEDXfxZpp6SVmTmHLsyQrXG/FWPMrTGnlu+EeGtqRyf7oSUd7XXrag/z+6Elw2f6svV+5qw8qPSN2JbUlMCMujaumo4YyM2nvXObqxfulNcGxjbn611VHOGtsbldYn/ZjXZexQfmYPUQxcMip09C0/wDZZPO2N3YUKKaxycnLdc2BqQ7Lbe/Sq51A0nz1lCS3FRNSeajcJt8xdjQqNgh38Y9SyqnZJYQA65TybRIBJdYAXJJsABxJXE7xb+OcHRU7iAcnTaOI5R8QP5teVtUzJxD4aNzl6IFDW9h98IaeOdhkPSSAAPijeGEgA2L32OE6C1r2tpqrNmby0OAxyUz4Gm9nU8nSm9si5sgF+/F4Lik7SuY4iSzzc2uZpYpyxKos77Ye8cLSWCoecdrtc3CwuGhvwPjxXX0G0sJz/FeJxOz49gbqV7BQ7Mc6mglvixxMce8sBK2fh2WEovE0kVOI1N627NeerY7UBZL5QDkclQ53DMI6m2QH/wAdslsKMca3ZUuyyKvtbIK91Qx4N2i6Al2PIDYOFu9NFSOBsXW7UjjB7pi2yqpZhuRp28EC3Yc1SWSPwx0g6zXSva0TG+TsOuHvGaG21Uulk+TxG5PnkcBxFlo0+68rwLxGwFg6Y2AA5B2g7gqGbJ4zpSSiubfV/wAk0VpVtW2EuqKRms75nfRp2dXuxnJV+XSD+ypo4/55SZX+ofFSloaeL/mq2A/Qi657v9CC2jPC9rY6aN+N7rdJJcENHnOA4d9kxzxS2lOUn9tkKlLokiqSaSpeZJH4hH1WZBuI6lwbwCJoX4Tmou2TJEB1SABkVZSwYr3dY9q1cGOOLFSZWnJylZpVez2lpd6uKwXE3WnI94GHh2FZz9dFNhTXN2MkE7P2iY3XC2nbcL7ZErn6ZwDhdb0ccd2lhDr6jkos8YXbQ6LYR8rYRZzR4rLnlbiuAtpzI3CwAB7Qsipp+tYtt2jiq+FxsdKyNPtAMNx+C29nbwknM5LnarZ4DbtJ7boSOUhTSwY8qsYpNHdbR2kHgWWJLANcge5ZbKxw45K87Xy0UUOGeNVEc53zPHd9R+/1X2/dCdR3zlxV1Seb/dCS5HN9SXq/c04eVHtW5UkZ2fRBwH/C381ryRxjzVw+69WRR0w/9TfzWt5RPNdPh4eWiLT6IpykrYdURtvqhXkDihn1pVBc4nIK9HE+pE5BgjxHzk76Ij+IKNPs+Q2NskWNmuIyv4pspKL5io43fraHRxNiAN5dSCPNYQS0jU3JHqXBtWrvTtEy1MhxXaxxjYQbjC02uO83KyVyvGZvFyt9OSL2OOmJIp2HXvKZMx2ZVQkL6Ym5s7DkSTyy4n8gvW9xq55oKYHg0tHcHuAPqXkDHWPHuFs+ea9F3EriaYs4xOyH8jyXAjxxBX/h9PLT6ohzeU7qHYbZbl77cgENVUHRnJ5KHj2k4J3bQvqt5RyJ7vbsVHQfSxteOusPejacVMAAcTjo0ZnsCIrNttjY5x0A/HgO9ZVHQ0ZeypmlmnmIxCKJlo4iR5uN2pHO+qpcRklB6Y3b7EsIp7svi2xUxsa1jYoMhiLWY5HG2Ze7IYvWqPkc9Qc3TTeJw+ptgtF23AP+KkjafpTHpXeoZfihanbVS/J07gPoxARjuyufxUmLBXkw/wCZP+BJT7y/A53bdCxz34IgATmRiPYA34rNpHnEZNL+aOTfj/lQnZieGZ31kcSXOtqGknPXP1c1s03RkjENPUrGHXKWrJTUeVcrI50lt1CY9uXbZ4utHZ81M9uEtAJ4rPr2scBhaBbksuFpDuRU/hRnHa0R6qZ1FbuycOJgxDszWFVUbrHE0i3MLY2XtqSM5nLkt1u2IpR12gqr42bC91a7jtMZHmxarIpcOhXa7X2PE9l4hnyXI1NCW/Cy0MPExzLsRyi4khtJytG1SbXCz0yleKL6DbZqTVjXWF7c07qSLXEstPiTfCrkwsLcxoOtwpxws7/yQN07ZCE5wfcSzy7fFoFbUgaY/dCSjvYb1lR9v3QmXCcR9WXq/c2IeVHpm7bgaKm6ufRNzRkdC93mjJEbibMmNHSlrQ5romnO3atybZfAXYfWF1eHiIxxxin0XsZ8ottnPu2e9p+C0Nn07uLR4qbtmObfr3TwzOapp5NUdmIomhBRu4CwQ23ql0NPUScWRPcO8NNvxspjaLgsLfvaJ+Q1H8wY3wMrb/gs/LqUXL7E0Uro8ek0UmqD81aAuaLo4Cre1WBIpQKxp2LR2LtySmkD47W0c02wvF74XZXtlwzWeHKRj4j1JYtxdoTmew7v7wU9e0hjDDK0XcwnEHc3Ru1cO8XF/FFVFPh43XjsFNIJWNLjG64s5xLcF8w4OvyzFl321d7ibRxtYXBtjLfJ9ha/8xy1GtzlkVqYfiTx/Jku/wDeZE+G1LVEMk3bq6t7LRFtODcPcQwSfzAE3N+dltnYEcQHTVUcYA81vWsOWZH9lwG0995MDWCeR5AthDgxjQMg3q65W49mSv3W2iKgODo29K0g5AkuadHZ3N75eIRwmfJkyOMZU31oTLCMY21dHZ/L9ns80STnsBt+Fgov3rLGuMVK2JtrB124yTk0AN4356a8EPDsad2kTrc3DAB23dZBxUZmeQLYItc8nv0NudtPXzV3Lgi9nkcpeuy9UQxm/wBtII2ds4YMTz+0fdzj2k3sE00ZGmiI6cgWsrI6bpASTay1McfCil0K0nqdgPSkJjISpyUpvln3Kt0LhqCFYWkjLXYwc1ZFXFqFcSmBRoTW4WblNvGRqFZPtWOQE4bOXPJ1C+GhdodrZKZuZsq7KV0lZQwjZOnSSgMknskkA8r3q+eVH2vdCSW9fzyo+17oSXBcR9Wfq/c2IeVHs25W0sNBRi+kTfzW8za65LdahcaGkIOsTfzRLi5pXQ4sUZQXoitJ7nQyua/O9iqXR87d6xhVEcUjWnmp1jfJDTTlh7Vxv6RqotgjZfz5M+5jb/3LVvmqcsDebZ8c7Q9+LEwYW2dYNBNy4jjw/BV+MjKOCTJMMdeRRR5xxCsWzNu24tLoWlxBsQTm7XJotrksWQOaS1zCHA2IORB5ELm0nWqti5ODhLSyQKZV9N2KUTy4hoaSSQABxJNgEg0iVZGeH+jtUZ4nNcWuaWuGocLEeCi16HsC3Okrd4MMcMeRMYbZ4JNy0WDhpYZaEZ9ywqjaD33u4565635nih3qKdPJLI7kwSUdkPdam7W35KOoZNGbEAtcDmHMcLOBHHge9oWSnTLFPYarb9Q5hxTYukGFgYA0EGxL+0AEeJCls2dsbcNslz+4Np4ZA9xxQBrGC2Ra7E4Z9mY8QtySmIXV8Bjxzi5pVfJGbnk09JOodiPVCULXHIXVccxCvFceQB5hajTSpFY06OMNF8VyoeUHl1rA+CznvdrdNDO6+Wqg8K7b3HajpIqGF468WA/S0QlfseJvmOugfK7yLO0Q7qo8yooYcid2Ocl2K5oLKqyIJuMyr4nNtwJ7Vb1NIjAC1MtIuaWnFbsss5wSxlYjGsknCSeIMknslZAHlO9nzyo+37oST72fPKj7fuhMuC4j6s/V+5sw8q9D1LdWqcKKlF8hE380XNMSs3duP9zpbH/qb+a0GscCut4eEfDi/svYpTluyD4H/RNu5M0EahaMe0n6HNTe5ozLVOm47NDGDRNaRndDzRgaFXzSjhkg3uupIxvmI3RXBC1gIYAATew09XBef7wn96n+37oXoVl55vDIDUzFpuMVrjmGgH8QVkfF4Rhhio7b/wAMn4eTlNtmXItzcvZ2OcvIyiF/6nZN/DEfBYTl3e41Nhp3O+skPqYA0fjiWT8OxrJxEb6b/gmzyqDNWt2NHUgMey50aRk5vaHcB+C4beHd4Uxu2ZsjcWEWBa7zSbkaWy5+C7XeDaRgZ0TP+aQdbnGw54e85E+A4lcfvJTmJsEZN3kOkkubm7jha3wAPiSrXxGUMsnKC8vNjMKcVv1MWyqVkbua1Id16iRzQIy0HVz+qB28z4BZEccpuoqy05JK2ZDWkmwFyeC6bZm6DsTOmyLgHdHxAOhdyyuba91wup2TutHSM6RzCSBfpHtwl5yAZGDpckD81fTA3L3Zvcbn4DsyHgAtXh/h1zSk76uun/pWnnpNoKo6bA0NjaGtGgGXj3opjCb3KrbVZKt788iukUa2Soz7LJaGwvcIYhSLjzUVJG+o1isk1KyVk4B3Jkk6AGSupWTWSCDgpWTJIAtiaOKsbCw8UPdOCmtPuBe6lHAodzbKeIpiEK1zA8m3s+eVH2/dCZPvb88qPt+6ElwvEfVn6v3NmHlXoeobrQD5FSku/wCpuXrRsk9jZYm7jyKSm/8AmFpNF9V2fDQ/tRb7L2M6b+ZhbaoAZaquSrJVhoLC91H5M8jzbhSrRzG7gxKUcROguiRS21HrRMOFuYOfYleSlsJRz28Fa6CB7hk/JrbjRxOvgAT4LzhzvWu2/SRXucKdh0u9/fYNaD+J9a4ZxXK/E80p5tL6F/h41CyJK9Z3c2c6KnphYGRzWiJjtHSP6xe7+VpcL8zYc15XRwB8kbTo57QSNQ0uGI+q69FFQ+rnMguyFnVY1ptZoPVaD+feVDwkpJuMOctv+x+RLnLkjpqL9HojkfLU1jHSG5yGQJNybudmfDivM/0gOj+XStikxsY1jMYtYuDAX2tycSPBdmadgu5wuBmS8l1gMyTcryypfdzjwLnEeJJCk4rBl4eChOWz3pDceSORtpEtnw45omkEhz2AgakFwvbwuvcnb52yho8PK+FndkF5VuhsyN8jH9LaSM4uiwgE2vYh18/Uu0q6vo2EjzycMfGzrZv/AKQfWQpOH4SDwvLkfok1uNnlevTEJ2vtR9TIA43EfnW0x8QOwXI7y5VWUKKjLGgWz496I6M8lvcHhWHH92U82TVIgAkQnslZXSEYBJOnsgQjZPZSDexP0R5JLAgphoTYEsKAFdMpYEsCLAinv2KZhUgxvElJaAqJSCuDBwBUvk55JNSAHukiTTHknbT80mtBR45vb89qPt+6ElPfMWrqn7fuhJcPn+rL1fubMPKvQ9A3YefktN/82rWe0kjJZe67QaWmtr0bV1VFRtPnPs4aAjI+K7HHNRxRf2XsZ8r1MFZQvAzBV7HSNFg05IqvqHMt1rhD021LG9/BN1SkroTkxhWOIOJnjZUMmF7m3dZaddtJj25CyymRF5yF0Q3VtUIzhv0l1rX1ETWiwZEL973uP9gFxpK3t9zatmH0cDedrRtuPWVgrk+Jd5ZNdzRx7RRp7ubMfPO1rGkka2BNr5XNtNV7NQ7FdHG1kcLjYZktIxHic/8AdFw36Ldsy0zKoxRNcXujaXOOHCGNebdvnrspd6K138cbPsgu/urXCQzx+bHC76sjyuD2lIo3i3aqH08zWsa0ubYYnAakX0vwuvM5tzarER0dzzBuPXZekSPqZRd1S49jQGqh2ynWu5zz3vI/tZWcvCcTxEk8lL/f8jI5cWNVGzjtnfo+qScTpWxWzviu7LiANF0OyaGSc9IAXRR9SMnMuDf4z2k3ce9qt2lGGNELG/tJh18ySIycmEnTERn2NK3qGV0MbGs80Dll2myOE4Zxm97r8WGXItPqAua8a3TC5Oq2X7XDsnMBQ+FjtB4LcWR/qRRcV0YGKdx5FKOldfzVbK62gITMnIOqdcqELvkOXm5qtlCeLSFfHXHi5XdMSLXsodU0OpAMlM4HqknwVbqaTiCFpMDmm91Nm0QCcWfel8SXRWGldTH6AjVIlo4LRnfG855dyDkpRwKkjO+YxquQ7ZGEaWPrVLo76WV3yA2vdMyjJNmpU4rkw3Kn07hwTGF3JaR2JNl8VU/ZsoNiCkWWL6oVxfYBDipCQ8UdFTuac8vC6JaGjzg0+FimyyrsCiZYcDqSpho+n+C0HmL6IVEsUfDVJrvow0nim+vz+qzv19f6Qklvp8+qvt+6Elx2b6kvV+5rw8qPR90YCaSn4fswc/FdNRzA9V7CQOIQG6FC11BRkOseibcEZcVrOgwA2dc9gXUY8iliivsijJPUx56Bh80k34HgmZsllusLdyHZPnxUZqgjR1wpFGfJMa6K6mgc2+DNqzqvapgY97smtFyOfIDtJsPFHsqiDxVG8exhV07gxwY5n7RxfcMIaDk4jMZkWyOdskubLLFjbavYSMVKSR47tCrdJLJI7znvc88c3OJtda27G7ArMd5ujDLA9TGc/NyxDLJ3qQFTsyS7rRk4dSOsPWEVu3tCanmDo43PxdV8QBu8cALA2IOht/dcricPETycupoyTr5T0/dfdqClhcx0xeXPLy7D0duq1oba55fitZ2z4L5PVWztmyysY80sseIXLZGhrm58Rf8A261G7uOyOB34fFb8c2HFFKM9ii4Tk94me/ZcQGUtihXlsYc8uJYwXd28AwdpNgt6bYRt5oAGtyfyC5baMRmmbTxjqMOKQji+2fg0G3e7sTJcWpR0wlbY6OFp3JbE93IQ50k8ou95NhwbwNuwCzR2A81tyxs/hdh7DmhoNhS2GAWA700+xphqL9ynx48cEkpEc5SlvQ9RGy1wc0JFIWm9k/ydwNrEHtScx5NvyVpJJVZC2aUD2OzIzVskMTxbIH1ICPZkg4K9tDKSBhJ8FBJRu1IkTfVEptjcWuB7kLJA5vai5KZ7TofC6bpDfME+CIyl3sGkBhshGmSgKR2pGS0pKnLK47LIc1T+Av4J6nLohrSA30h4KlzXBaIBJzYb9mSKZCzK4I7wneLp5iaLMVgd22RNPI4cFsNpITo89yZ1Gweab96jedPahyxtAZrXjLhzVEkzjn0i0ZqcaXy7FUzZjTxPimxnBbitMA8oPAte47QqXyE8FpVdJbIW7wEO3ZmXn+FlLGcOYxqXIEYxXNYFP5AOZ9SsZs5p4lOc49xEmeH77j9/qvt+6E6ffqPDtCrHJ/uhJchm+pL1fua8PKjLZtOZoAbNIAMgA9wAHIC+SfytP9fJ7R/xSSTNT7jqG8qTfXSffd8U3lOb66T77vikkjVLuJSF5Sm+uk++74pztOaxHTSWOoxusbZi4ukkjU31CiLq+UixleRyLnEeq6jFWyNN2yOaebXEf2KSSaKEjb1T6VN7V/xTHbtT6TN7V/xSSQA3luo9Jl9o/wCKgzakwJImkBOpD3C9zfnzSSS2BYNu1PpM3tX/ABTHblT6TL7R/wAU6SLYEDtef6+X2j/ikNrz/Xy+0f8AFOkl1PuJSF5ZqPSJfaP+KcbaqPSJfaP+KSSTUwoXluo9Jl9o/wCKbyxUekS+0f8AFJJGp9wobyvP9fL7R/xUhtqoH/kS+0f8Ukkup9wpCO2qj0iX2j/iona8/wBfL7R/xTpI1PuFDeVZ/r5Pvu+KXlef6+T2j/ikkjU+4Uh/K8/18vtH/FI7ZqPSJfaP+KdJJqfcKI+V5/r5faP+KXlef6+T2j/ikkl1PuFIXlef6+T2j/il5Xn+vl9o/wCKdJGp9wpA0krnEuc4ucdS4kk95KSSSYO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http://obrerofiel.s3.amazonaws.com/wp-content/uploads/2011/02/guillermo-maldonado-crecimiento-espiritual17.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6" descr="http://obrerofiel.s3.amazonaws.com/wp-content/uploads/2011/02/guillermo-maldonado-crecimiento-espiritual17.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8" descr="http://obrerofiel.s3.amazonaws.com/wp-content/uploads/2011/02/guillermo-maldonado-crecimiento-espiritual17.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9" name="AutoShape 10" descr="http://obrerofiel.s3.amazonaws.com/wp-content/uploads/2011/02/guillermo-maldonado-crecimiento-espiritual17.jp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7180" name="Picture 12" descr="http://ts4.mm.bing.net/images/thumbnail.aspx?q=4624851570786703&amp;id=569191c1f9abe27a759595c5ec29509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690336"/>
            <a:ext cx="3456384" cy="3506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83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ts4.mm.bing.net/images/thumbnail.aspx?q=4878508011160155&amp;id=3cb58bf0258a1436eb1a6dfe272045b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5" y="599655"/>
            <a:ext cx="1872208"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395536" y="620688"/>
            <a:ext cx="4968552" cy="5616624"/>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La santificación es una parte integral del programa del Salvador para eliminar el pecado.  “El lavamiento de la regeneración” es el primer paso que da comienzo al glorioso programa de la santificación. </a:t>
            </a:r>
          </a:p>
        </p:txBody>
      </p:sp>
      <p:pic>
        <p:nvPicPr>
          <p:cNvPr id="8196" name="Picture 4" descr="http://ts2.mm.bing.net/images/thumbnail.aspx?q=4679745527545949&amp;id=02fc6a1c68743a244134a6d2f471944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328" y="599655"/>
            <a:ext cx="1619672" cy="257125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508104" y="3429000"/>
            <a:ext cx="3491879" cy="3046988"/>
          </a:xfrm>
          <a:prstGeom prst="rect">
            <a:avLst/>
          </a:prstGeom>
        </p:spPr>
        <p:txBody>
          <a:bodyPr wrap="square">
            <a:spAutoFit/>
          </a:bodyPr>
          <a:lstStyle/>
          <a:p>
            <a:pPr algn="ctr"/>
            <a:r>
              <a:rPr lang="es-CO" sz="3200" dirty="0" smtClean="0"/>
              <a:t> </a:t>
            </a:r>
            <a:r>
              <a:rPr lang="es-CO" sz="3200" dirty="0"/>
              <a:t>Las dificultades son los </a:t>
            </a:r>
            <a:r>
              <a:rPr lang="es-CO" sz="3200" dirty="0" smtClean="0"/>
              <a:t>medios </a:t>
            </a:r>
            <a:r>
              <a:rPr lang="es-CO" sz="3200" dirty="0"/>
              <a:t>que Dios </a:t>
            </a:r>
            <a:r>
              <a:rPr lang="es-CO" sz="3200" dirty="0" smtClean="0"/>
              <a:t>permite </a:t>
            </a:r>
            <a:r>
              <a:rPr lang="es-CO" sz="3200" dirty="0"/>
              <a:t>para purificar a sus hijos de la escoria del pecado.</a:t>
            </a:r>
          </a:p>
        </p:txBody>
      </p:sp>
    </p:spTree>
    <p:extLst>
      <p:ext uri="{BB962C8B-B14F-4D97-AF65-F5344CB8AC3E}">
        <p14:creationId xmlns:p14="http://schemas.microsoft.com/office/powerpoint/2010/main" val="287246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ipe(down)">
                                      <p:cBhvr>
                                        <p:cTn id="7" dur="580">
                                          <p:stCondLst>
                                            <p:cond delay="0"/>
                                          </p:stCondLst>
                                        </p:cTn>
                                        <p:tgtEl>
                                          <p:spTgt spid="8194"/>
                                        </p:tgtEl>
                                      </p:cBhvr>
                                    </p:animEffect>
                                    <p:anim calcmode="lin" valueType="num">
                                      <p:cBhvr>
                                        <p:cTn id="8" dur="1822" tmFilter="0,0; 0.14,0.36; 0.43,0.73; 0.71,0.91; 1.0,1.0">
                                          <p:stCondLst>
                                            <p:cond delay="0"/>
                                          </p:stCondLst>
                                        </p:cTn>
                                        <p:tgtEl>
                                          <p:spTgt spid="819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19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19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19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194"/>
                                        </p:tgtEl>
                                        <p:attrNameLst>
                                          <p:attrName>ppt_y</p:attrName>
                                        </p:attrNameLst>
                                      </p:cBhvr>
                                      <p:tavLst>
                                        <p:tav tm="0" fmla="#ppt_y-sin(pi*$)/81">
                                          <p:val>
                                            <p:fltVal val="0"/>
                                          </p:val>
                                        </p:tav>
                                        <p:tav tm="100000">
                                          <p:val>
                                            <p:fltVal val="1"/>
                                          </p:val>
                                        </p:tav>
                                      </p:tavLst>
                                    </p:anim>
                                    <p:animScale>
                                      <p:cBhvr>
                                        <p:cTn id="13" dur="26">
                                          <p:stCondLst>
                                            <p:cond delay="650"/>
                                          </p:stCondLst>
                                        </p:cTn>
                                        <p:tgtEl>
                                          <p:spTgt spid="8194"/>
                                        </p:tgtEl>
                                      </p:cBhvr>
                                      <p:to x="100000" y="60000"/>
                                    </p:animScale>
                                    <p:animScale>
                                      <p:cBhvr>
                                        <p:cTn id="14" dur="166" decel="50000">
                                          <p:stCondLst>
                                            <p:cond delay="676"/>
                                          </p:stCondLst>
                                        </p:cTn>
                                        <p:tgtEl>
                                          <p:spTgt spid="8194"/>
                                        </p:tgtEl>
                                      </p:cBhvr>
                                      <p:to x="100000" y="100000"/>
                                    </p:animScale>
                                    <p:animScale>
                                      <p:cBhvr>
                                        <p:cTn id="15" dur="26">
                                          <p:stCondLst>
                                            <p:cond delay="1312"/>
                                          </p:stCondLst>
                                        </p:cTn>
                                        <p:tgtEl>
                                          <p:spTgt spid="8194"/>
                                        </p:tgtEl>
                                      </p:cBhvr>
                                      <p:to x="100000" y="80000"/>
                                    </p:animScale>
                                    <p:animScale>
                                      <p:cBhvr>
                                        <p:cTn id="16" dur="166" decel="50000">
                                          <p:stCondLst>
                                            <p:cond delay="1338"/>
                                          </p:stCondLst>
                                        </p:cTn>
                                        <p:tgtEl>
                                          <p:spTgt spid="8194"/>
                                        </p:tgtEl>
                                      </p:cBhvr>
                                      <p:to x="100000" y="100000"/>
                                    </p:animScale>
                                    <p:animScale>
                                      <p:cBhvr>
                                        <p:cTn id="17" dur="26">
                                          <p:stCondLst>
                                            <p:cond delay="1642"/>
                                          </p:stCondLst>
                                        </p:cTn>
                                        <p:tgtEl>
                                          <p:spTgt spid="8194"/>
                                        </p:tgtEl>
                                      </p:cBhvr>
                                      <p:to x="100000" y="90000"/>
                                    </p:animScale>
                                    <p:animScale>
                                      <p:cBhvr>
                                        <p:cTn id="18" dur="166" decel="50000">
                                          <p:stCondLst>
                                            <p:cond delay="1668"/>
                                          </p:stCondLst>
                                        </p:cTn>
                                        <p:tgtEl>
                                          <p:spTgt spid="8194"/>
                                        </p:tgtEl>
                                      </p:cBhvr>
                                      <p:to x="100000" y="100000"/>
                                    </p:animScale>
                                    <p:animScale>
                                      <p:cBhvr>
                                        <p:cTn id="19" dur="26">
                                          <p:stCondLst>
                                            <p:cond delay="1808"/>
                                          </p:stCondLst>
                                        </p:cTn>
                                        <p:tgtEl>
                                          <p:spTgt spid="8194"/>
                                        </p:tgtEl>
                                      </p:cBhvr>
                                      <p:to x="100000" y="95000"/>
                                    </p:animScale>
                                    <p:animScale>
                                      <p:cBhvr>
                                        <p:cTn id="20" dur="166" decel="50000">
                                          <p:stCondLst>
                                            <p:cond delay="1834"/>
                                          </p:stCondLst>
                                        </p:cTn>
                                        <p:tgtEl>
                                          <p:spTgt spid="819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8196"/>
                                        </p:tgtEl>
                                        <p:attrNameLst>
                                          <p:attrName>style.visibility</p:attrName>
                                        </p:attrNameLst>
                                      </p:cBhvr>
                                      <p:to>
                                        <p:strVal val="visible"/>
                                      </p:to>
                                    </p:set>
                                    <p:animEffect transition="in" filter="wheel(1)">
                                      <p:cBhvr>
                                        <p:cTn id="25" dur="2000"/>
                                        <p:tgtEl>
                                          <p:spTgt spid="8196"/>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80">
                                          <p:stCondLst>
                                            <p:cond delay="0"/>
                                          </p:stCondLst>
                                        </p:cTn>
                                        <p:tgtEl>
                                          <p:spTgt spid="5"/>
                                        </p:tgtEl>
                                      </p:cBhvr>
                                    </p:animEffect>
                                    <p:anim calcmode="lin" valueType="num">
                                      <p:cBhvr>
                                        <p:cTn id="3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6" dur="26">
                                          <p:stCondLst>
                                            <p:cond delay="650"/>
                                          </p:stCondLst>
                                        </p:cTn>
                                        <p:tgtEl>
                                          <p:spTgt spid="5"/>
                                        </p:tgtEl>
                                      </p:cBhvr>
                                      <p:to x="100000" y="60000"/>
                                    </p:animScale>
                                    <p:animScale>
                                      <p:cBhvr>
                                        <p:cTn id="37" dur="166" decel="50000">
                                          <p:stCondLst>
                                            <p:cond delay="676"/>
                                          </p:stCondLst>
                                        </p:cTn>
                                        <p:tgtEl>
                                          <p:spTgt spid="5"/>
                                        </p:tgtEl>
                                      </p:cBhvr>
                                      <p:to x="100000" y="100000"/>
                                    </p:animScale>
                                    <p:animScale>
                                      <p:cBhvr>
                                        <p:cTn id="38" dur="26">
                                          <p:stCondLst>
                                            <p:cond delay="1312"/>
                                          </p:stCondLst>
                                        </p:cTn>
                                        <p:tgtEl>
                                          <p:spTgt spid="5"/>
                                        </p:tgtEl>
                                      </p:cBhvr>
                                      <p:to x="100000" y="80000"/>
                                    </p:animScale>
                                    <p:animScale>
                                      <p:cBhvr>
                                        <p:cTn id="39" dur="166" decel="50000">
                                          <p:stCondLst>
                                            <p:cond delay="1338"/>
                                          </p:stCondLst>
                                        </p:cTn>
                                        <p:tgtEl>
                                          <p:spTgt spid="5"/>
                                        </p:tgtEl>
                                      </p:cBhvr>
                                      <p:to x="100000" y="100000"/>
                                    </p:animScale>
                                    <p:animScale>
                                      <p:cBhvr>
                                        <p:cTn id="40" dur="26">
                                          <p:stCondLst>
                                            <p:cond delay="1642"/>
                                          </p:stCondLst>
                                        </p:cTn>
                                        <p:tgtEl>
                                          <p:spTgt spid="5"/>
                                        </p:tgtEl>
                                      </p:cBhvr>
                                      <p:to x="100000" y="90000"/>
                                    </p:animScale>
                                    <p:animScale>
                                      <p:cBhvr>
                                        <p:cTn id="41" dur="166" decel="50000">
                                          <p:stCondLst>
                                            <p:cond delay="1668"/>
                                          </p:stCondLst>
                                        </p:cTn>
                                        <p:tgtEl>
                                          <p:spTgt spid="5"/>
                                        </p:tgtEl>
                                      </p:cBhvr>
                                      <p:to x="100000" y="100000"/>
                                    </p:animScale>
                                    <p:animScale>
                                      <p:cBhvr>
                                        <p:cTn id="42" dur="26">
                                          <p:stCondLst>
                                            <p:cond delay="1808"/>
                                          </p:stCondLst>
                                        </p:cTn>
                                        <p:tgtEl>
                                          <p:spTgt spid="5"/>
                                        </p:tgtEl>
                                      </p:cBhvr>
                                      <p:to x="100000" y="95000"/>
                                    </p:animScale>
                                    <p:animScale>
                                      <p:cBhvr>
                                        <p:cTn id="43"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fontScale="85000" lnSpcReduction="10000"/>
          </a:bodyPr>
          <a:lstStyle/>
          <a:p>
            <a:pPr marL="0" indent="0" algn="ctr">
              <a:buNone/>
            </a:pPr>
            <a:r>
              <a:rPr lang="es-CO" dirty="0" smtClean="0">
                <a:solidFill>
                  <a:srgbClr val="FF0000"/>
                </a:solidFill>
              </a:rPr>
              <a:t>Romanos 6:4,6</a:t>
            </a:r>
            <a:r>
              <a:rPr lang="es-CO" dirty="0" smtClean="0"/>
              <a:t>. </a:t>
            </a:r>
            <a:r>
              <a:rPr lang="es-CO" b="1" baseline="30000" dirty="0"/>
              <a:t>4 </a:t>
            </a:r>
            <a:r>
              <a:rPr lang="es-CO" dirty="0"/>
              <a:t>Porque somos sepultados juntamente con él para muerte por el bautismo, a fin de que como Cristo resucitó de los muertos por la gloria del Padre, así también nosotros andemos en vida nueva. </a:t>
            </a:r>
            <a:r>
              <a:rPr lang="es-CO" b="1" baseline="30000" dirty="0" smtClean="0"/>
              <a:t>6 </a:t>
            </a:r>
            <a:r>
              <a:rPr lang="es-CO" dirty="0" smtClean="0"/>
              <a:t>sabiendo </a:t>
            </a:r>
            <a:r>
              <a:rPr lang="es-CO" dirty="0"/>
              <a:t>esto, que nuestro viejo hombre fue crucificado juntamente con él, para que el cuerpo del pecado sea destruido, </a:t>
            </a:r>
            <a:r>
              <a:rPr lang="es-CO" i="1" dirty="0">
                <a:solidFill>
                  <a:srgbClr val="0070C0"/>
                </a:solidFill>
              </a:rPr>
              <a:t>a fin de que no sirvamos más al pecado</a:t>
            </a:r>
            <a:r>
              <a:rPr lang="es-CO" i="1" dirty="0" smtClean="0">
                <a:solidFill>
                  <a:srgbClr val="0070C0"/>
                </a:solidFill>
              </a:rPr>
              <a:t>.</a:t>
            </a:r>
          </a:p>
          <a:p>
            <a:pPr marL="0" indent="0">
              <a:buNone/>
            </a:pPr>
            <a:endParaRPr lang="es-CO" i="1" dirty="0">
              <a:solidFill>
                <a:srgbClr val="0070C0"/>
              </a:solidFill>
            </a:endParaRPr>
          </a:p>
          <a:p>
            <a:pPr marL="0" indent="0" algn="ctr">
              <a:buNone/>
            </a:pPr>
            <a:r>
              <a:rPr lang="es-CO" b="1" dirty="0" smtClean="0"/>
              <a:t>Somos </a:t>
            </a:r>
            <a:r>
              <a:rPr lang="es-CO" b="1" dirty="0"/>
              <a:t>sepultados. </a:t>
            </a:r>
            <a:r>
              <a:rPr lang="es-CO" dirty="0" smtClean="0"/>
              <a:t>La Biblia de Jerusalén traduce este texto:  </a:t>
            </a:r>
            <a:r>
              <a:rPr lang="es-CO" dirty="0"/>
              <a:t>“</a:t>
            </a:r>
            <a:r>
              <a:rPr lang="es-CO" b="1" i="1" u="sng" dirty="0">
                <a:solidFill>
                  <a:srgbClr val="0070C0"/>
                </a:solidFill>
              </a:rPr>
              <a:t>fuimos</a:t>
            </a:r>
            <a:r>
              <a:rPr lang="es-CO" i="1" dirty="0">
                <a:solidFill>
                  <a:srgbClr val="0070C0"/>
                </a:solidFill>
              </a:rPr>
              <a:t>. . . sepultados</a:t>
            </a:r>
            <a:r>
              <a:rPr lang="es-CO" dirty="0" smtClean="0"/>
              <a:t>”. </a:t>
            </a:r>
            <a:r>
              <a:rPr lang="es-CO" dirty="0"/>
              <a:t>Gr. suntháptomai, </a:t>
            </a:r>
            <a:r>
              <a:rPr lang="es-CO" dirty="0" smtClean="0"/>
              <a:t>que quiere decir: “</a:t>
            </a:r>
            <a:r>
              <a:rPr lang="es-CO" i="1" dirty="0" smtClean="0">
                <a:solidFill>
                  <a:srgbClr val="0070C0"/>
                </a:solidFill>
              </a:rPr>
              <a:t>SER SEPULTADO JUNTO CON</a:t>
            </a:r>
            <a:r>
              <a:rPr lang="es-CO" dirty="0" smtClean="0"/>
              <a:t>”. </a:t>
            </a:r>
            <a:r>
              <a:rPr lang="es-CO" dirty="0"/>
              <a:t>La comparación que hace Pablo del acto del bautismo con el de la sepultura demuestra que </a:t>
            </a:r>
            <a:r>
              <a:rPr lang="es-CO" i="1" dirty="0">
                <a:solidFill>
                  <a:srgbClr val="0070C0"/>
                </a:solidFill>
              </a:rPr>
              <a:t>los primeros cristianos bautizaban por </a:t>
            </a:r>
            <a:r>
              <a:rPr lang="es-CO" i="1" dirty="0" smtClean="0">
                <a:solidFill>
                  <a:srgbClr val="0070C0"/>
                </a:solidFill>
              </a:rPr>
              <a:t>inmersión.</a:t>
            </a:r>
            <a:endParaRPr lang="es-CO" dirty="0"/>
          </a:p>
        </p:txBody>
      </p:sp>
    </p:spTree>
    <p:extLst>
      <p:ext uri="{BB962C8B-B14F-4D97-AF65-F5344CB8AC3E}">
        <p14:creationId xmlns:p14="http://schemas.microsoft.com/office/powerpoint/2010/main" val="1361485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blipFill>
            <a:blip r:embed="rId2"/>
            <a:tile tx="0" ty="0" sx="100000" sy="100000" flip="none" algn="tl"/>
          </a:blipFill>
        </p:spPr>
        <p:txBody>
          <a:bodyPr>
            <a:normAutofit fontScale="92500" lnSpcReduction="20000"/>
          </a:bodyPr>
          <a:lstStyle/>
          <a:p>
            <a:pPr marL="0" indent="0" algn="ctr">
              <a:buNone/>
            </a:pPr>
            <a:r>
              <a:rPr lang="es-CO" b="1" dirty="0" smtClean="0"/>
              <a:t>Sepultados para </a:t>
            </a:r>
            <a:r>
              <a:rPr lang="es-CO" b="1" dirty="0"/>
              <a:t>muerte. </a:t>
            </a:r>
            <a:r>
              <a:rPr lang="es-CO" b="1" dirty="0" smtClean="0"/>
              <a:t> </a:t>
            </a:r>
            <a:r>
              <a:rPr lang="es-CO" dirty="0" smtClean="0"/>
              <a:t>Lo </a:t>
            </a:r>
            <a:r>
              <a:rPr lang="es-CO" dirty="0"/>
              <a:t>que quiere decir Pablo es que la inmersión representa que la muerte del creyente al pecado es tan real y completa como fue la muerte de Cristo cuando yacía en la tumba. Y si es tan completa, ciertamente entonces debiera señalar </a:t>
            </a:r>
            <a:r>
              <a:rPr lang="es-CO" i="1" dirty="0">
                <a:solidFill>
                  <a:srgbClr val="0070C0"/>
                </a:solidFill>
              </a:rPr>
              <a:t>el fin de la vieja manera de vivir y el comienzo de la nueva</a:t>
            </a:r>
            <a:r>
              <a:rPr lang="es-CO" i="1" dirty="0" smtClean="0">
                <a:solidFill>
                  <a:srgbClr val="0070C0"/>
                </a:solidFill>
              </a:rPr>
              <a:t>.</a:t>
            </a:r>
          </a:p>
          <a:p>
            <a:pPr marL="0" indent="0" algn="ctr">
              <a:buNone/>
            </a:pPr>
            <a:endParaRPr lang="es-CO" i="1" dirty="0">
              <a:solidFill>
                <a:srgbClr val="0070C0"/>
              </a:solidFill>
            </a:endParaRPr>
          </a:p>
          <a:p>
            <a:pPr marL="0" indent="0" algn="ctr">
              <a:buNone/>
            </a:pPr>
            <a:r>
              <a:rPr lang="es-CO" sz="3500" i="1" dirty="0" smtClean="0">
                <a:solidFill>
                  <a:srgbClr val="FF0000"/>
                </a:solidFill>
              </a:rPr>
              <a:t>¿Qué sucede si después de ser bautizado se continúa con la antigua manera de vivir? </a:t>
            </a:r>
          </a:p>
          <a:p>
            <a:pPr marL="0" indent="0">
              <a:buNone/>
            </a:pPr>
            <a:endParaRPr lang="es-CO" dirty="0"/>
          </a:p>
          <a:p>
            <a:pPr marL="0" indent="0" algn="ctr">
              <a:buNone/>
            </a:pPr>
            <a:r>
              <a:rPr lang="es-CO" dirty="0" smtClean="0"/>
              <a:t>Si </a:t>
            </a:r>
            <a:r>
              <a:rPr lang="es-CO" dirty="0"/>
              <a:t>después del bautismo se continúa en la antigua vida de pecado,</a:t>
            </a:r>
            <a:r>
              <a:rPr lang="es-CO" dirty="0">
                <a:solidFill>
                  <a:srgbClr val="0070C0"/>
                </a:solidFill>
              </a:rPr>
              <a:t> </a:t>
            </a:r>
            <a:r>
              <a:rPr lang="es-CO" i="1" u="sng" dirty="0">
                <a:solidFill>
                  <a:srgbClr val="0070C0"/>
                </a:solidFill>
              </a:rPr>
              <a:t>se niega el significado y el propósito del bautismo.  </a:t>
            </a:r>
            <a:endParaRPr lang="es-CO" i="1" u="sng" dirty="0" smtClean="0">
              <a:solidFill>
                <a:srgbClr val="0070C0"/>
              </a:solidFill>
            </a:endParaRPr>
          </a:p>
        </p:txBody>
      </p:sp>
    </p:spTree>
    <p:extLst>
      <p:ext uri="{BB962C8B-B14F-4D97-AF65-F5344CB8AC3E}">
        <p14:creationId xmlns:p14="http://schemas.microsoft.com/office/powerpoint/2010/main" val="143723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7989"/>
            <a:ext cx="5122912" cy="2949004"/>
          </a:xfrm>
          <a:solidFill>
            <a:srgbClr val="FFC000"/>
          </a:solidFill>
        </p:spPr>
        <p:txBody>
          <a:bodyPr>
            <a:normAutofit lnSpcReduction="10000"/>
          </a:bodyPr>
          <a:lstStyle/>
          <a:p>
            <a:pPr algn="ctr"/>
            <a:r>
              <a:rPr lang="es-CO" dirty="0" smtClean="0"/>
              <a:t>Romanos 8:10,11.</a:t>
            </a:r>
            <a:r>
              <a:rPr lang="es-CO" dirty="0"/>
              <a:t> </a:t>
            </a:r>
            <a:r>
              <a:rPr lang="es-CO" u="sng" dirty="0"/>
              <a:t>Pero si</a:t>
            </a:r>
            <a:r>
              <a:rPr lang="es-CO" dirty="0"/>
              <a:t> Cristo está en vosotros, </a:t>
            </a:r>
            <a:r>
              <a:rPr lang="es-CO" i="1" dirty="0">
                <a:solidFill>
                  <a:srgbClr val="0070C0"/>
                </a:solidFill>
              </a:rPr>
              <a:t>el cuerpo en verdad está muerto a causa del pecado</a:t>
            </a:r>
            <a:r>
              <a:rPr lang="es-CO" dirty="0"/>
              <a:t>, mas el espíritu vive a causa de la justicia</a:t>
            </a:r>
            <a:r>
              <a:rPr lang="es-CO" dirty="0" smtClean="0"/>
              <a:t>.</a:t>
            </a:r>
            <a:endParaRPr lang="es-CO" dirty="0"/>
          </a:p>
        </p:txBody>
      </p:sp>
      <p:pic>
        <p:nvPicPr>
          <p:cNvPr id="1026" name="Picture 2" descr="http://ts4.mm.bing.net/images/thumbnail.aspx?q=4601474044790799&amp;id=6815746f0de778d74ddcc289b70bf19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04664"/>
            <a:ext cx="2808312" cy="207719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3717032"/>
            <a:ext cx="8352928" cy="2554545"/>
          </a:xfrm>
          <a:prstGeom prst="rect">
            <a:avLst/>
          </a:prstGeom>
          <a:solidFill>
            <a:srgbClr val="FFC000"/>
          </a:solidFill>
        </p:spPr>
        <p:txBody>
          <a:bodyPr wrap="square">
            <a:spAutoFit/>
          </a:bodyPr>
          <a:lstStyle/>
          <a:p>
            <a:pPr algn="ctr"/>
            <a:r>
              <a:rPr lang="es-CO" sz="3200" b="1" baseline="30000" dirty="0"/>
              <a:t>11 </a:t>
            </a:r>
            <a:r>
              <a:rPr lang="es-CO" sz="3200" u="sng" dirty="0"/>
              <a:t>Y si</a:t>
            </a:r>
            <a:r>
              <a:rPr lang="es-CO" sz="3200" dirty="0"/>
              <a:t> el Espíritu de aquel que levantó de los muertos a Jesús mora en vosotros, </a:t>
            </a:r>
            <a:r>
              <a:rPr lang="es-CO" sz="3200" i="1" dirty="0">
                <a:solidFill>
                  <a:srgbClr val="0070C0"/>
                </a:solidFill>
              </a:rPr>
              <a:t>el que levantó de los muertos a Cristo Jesús vivificará también vuestros cuerpos mortales por su Espíritu que mora en vosotros.</a:t>
            </a:r>
          </a:p>
        </p:txBody>
      </p:sp>
    </p:spTree>
    <p:extLst>
      <p:ext uri="{BB962C8B-B14F-4D97-AF65-F5344CB8AC3E}">
        <p14:creationId xmlns:p14="http://schemas.microsoft.com/office/powerpoint/2010/main" val="186018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22912" cy="2376264"/>
          </a:xfrm>
        </p:spPr>
        <p:txBody>
          <a:bodyPr/>
          <a:lstStyle/>
          <a:p>
            <a:pPr marL="0" indent="0" algn="ctr">
              <a:buNone/>
            </a:pPr>
            <a:r>
              <a:rPr lang="es-CO" dirty="0" smtClean="0"/>
              <a:t>Pablo </a:t>
            </a:r>
            <a:r>
              <a:rPr lang="es-CO" dirty="0"/>
              <a:t>presenta la resurrección de Cristo como una </a:t>
            </a:r>
            <a:r>
              <a:rPr lang="es-CO" i="1" dirty="0">
                <a:solidFill>
                  <a:srgbClr val="0070C0"/>
                </a:solidFill>
              </a:rPr>
              <a:t>garantía </a:t>
            </a:r>
            <a:r>
              <a:rPr lang="es-CO" dirty="0"/>
              <a:t>de la resurrección de los </a:t>
            </a:r>
            <a:r>
              <a:rPr lang="es-CO" dirty="0" smtClean="0"/>
              <a:t>creyentes.</a:t>
            </a:r>
          </a:p>
          <a:p>
            <a:pPr marL="0" indent="0">
              <a:buNone/>
            </a:pPr>
            <a:endParaRPr lang="es-CO" dirty="0"/>
          </a:p>
          <a:p>
            <a:pPr marL="0" indent="0">
              <a:buNone/>
            </a:pPr>
            <a:endParaRPr lang="es-CO" dirty="0"/>
          </a:p>
        </p:txBody>
      </p:sp>
      <p:sp>
        <p:nvSpPr>
          <p:cNvPr id="4" name="3 Rectángulo"/>
          <p:cNvSpPr/>
          <p:nvPr/>
        </p:nvSpPr>
        <p:spPr>
          <a:xfrm>
            <a:off x="4355976" y="3068960"/>
            <a:ext cx="4572000" cy="3539430"/>
          </a:xfrm>
          <a:prstGeom prst="rect">
            <a:avLst/>
          </a:prstGeom>
        </p:spPr>
        <p:txBody>
          <a:bodyPr>
            <a:spAutoFit/>
          </a:bodyPr>
          <a:lstStyle/>
          <a:p>
            <a:pPr algn="ctr"/>
            <a:r>
              <a:rPr lang="es-CO" sz="3200" dirty="0"/>
              <a:t>El Espíritu Santo es el poder mediante el cual son resucitados los muertos. </a:t>
            </a:r>
            <a:r>
              <a:rPr lang="es-CO" sz="3200" i="1" u="sng" dirty="0">
                <a:solidFill>
                  <a:srgbClr val="0070C0"/>
                </a:solidFill>
              </a:rPr>
              <a:t>Dios resucitará a aquellos en los cuales mora el Espíritu vivificante. </a:t>
            </a:r>
          </a:p>
        </p:txBody>
      </p:sp>
      <p:pic>
        <p:nvPicPr>
          <p:cNvPr id="2050" name="Picture 2" descr="http://ts4.mm.bing.net/images/thumbnail.aspx?q=4911849846997971&amp;id=039e0a2c6794d4b1d147a68e5870f37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88640"/>
            <a:ext cx="3131840" cy="288032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3.bp.blogspot.com/_9xewBAAXMZk/SeJUvOu2QbI/AAAAAAAAAEk/twtTQNYqKaI/s320/resurrecc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924944"/>
            <a:ext cx="4032448" cy="3573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602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500" fill="hold"/>
                                        <p:tgtEl>
                                          <p:spTgt spid="2052"/>
                                        </p:tgtEl>
                                        <p:attrNameLst>
                                          <p:attrName>ppt_w</p:attrName>
                                        </p:attrNameLst>
                                      </p:cBhvr>
                                      <p:tavLst>
                                        <p:tav tm="0">
                                          <p:val>
                                            <p:fltVal val="0"/>
                                          </p:val>
                                        </p:tav>
                                        <p:tav tm="100000">
                                          <p:val>
                                            <p:strVal val="#ppt_w"/>
                                          </p:val>
                                        </p:tav>
                                      </p:tavLst>
                                    </p:anim>
                                    <p:anim calcmode="lin" valueType="num">
                                      <p:cBhvr>
                                        <p:cTn id="8" dur="500" fill="hold"/>
                                        <p:tgtEl>
                                          <p:spTgt spid="2052"/>
                                        </p:tgtEl>
                                        <p:attrNameLst>
                                          <p:attrName>ppt_h</p:attrName>
                                        </p:attrNameLst>
                                      </p:cBhvr>
                                      <p:tavLst>
                                        <p:tav tm="0">
                                          <p:val>
                                            <p:fltVal val="0"/>
                                          </p:val>
                                        </p:tav>
                                        <p:tav tm="100000">
                                          <p:val>
                                            <p:strVal val="#ppt_h"/>
                                          </p:val>
                                        </p:tav>
                                      </p:tavLst>
                                    </p:anim>
                                    <p:animEffect transition="in" filter="fade">
                                      <p:cBhvr>
                                        <p:cTn id="9" dur="500"/>
                                        <p:tgtEl>
                                          <p:spTgt spid="205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1584176"/>
          </a:xfrm>
        </p:spPr>
        <p:txBody>
          <a:bodyPr>
            <a:normAutofit/>
          </a:bodyPr>
          <a:lstStyle/>
          <a:p>
            <a:pPr marL="0" indent="0" algn="ctr">
              <a:buNone/>
            </a:pPr>
            <a:r>
              <a:rPr lang="es-CO" dirty="0">
                <a:solidFill>
                  <a:srgbClr val="FF0000"/>
                </a:solidFill>
              </a:rPr>
              <a:t>1 Cor.1:8</a:t>
            </a:r>
            <a:r>
              <a:rPr lang="es-CO" dirty="0"/>
              <a:t>. </a:t>
            </a:r>
            <a:r>
              <a:rPr lang="es-CO" b="1" baseline="30000" dirty="0" smtClean="0"/>
              <a:t> </a:t>
            </a:r>
            <a:r>
              <a:rPr lang="es-CO" dirty="0" smtClean="0"/>
              <a:t>«El </a:t>
            </a:r>
            <a:r>
              <a:rPr lang="es-CO" dirty="0"/>
              <a:t>cual también os </a:t>
            </a:r>
            <a:r>
              <a:rPr lang="es-CO" i="1" dirty="0">
                <a:solidFill>
                  <a:srgbClr val="0070C0"/>
                </a:solidFill>
              </a:rPr>
              <a:t>confirmará </a:t>
            </a:r>
            <a:r>
              <a:rPr lang="es-CO" dirty="0"/>
              <a:t>hasta el fin, para que seáis irreprensibles en el día de nuestro Señor </a:t>
            </a:r>
            <a:r>
              <a:rPr lang="es-CO" dirty="0" smtClean="0"/>
              <a:t>Jesucristo»</a:t>
            </a:r>
            <a:endParaRPr lang="es-CO" dirty="0"/>
          </a:p>
          <a:p>
            <a:endParaRPr lang="es-CO" dirty="0"/>
          </a:p>
        </p:txBody>
      </p:sp>
      <p:sp>
        <p:nvSpPr>
          <p:cNvPr id="4" name="3 Rectángulo"/>
          <p:cNvSpPr/>
          <p:nvPr/>
        </p:nvSpPr>
        <p:spPr>
          <a:xfrm>
            <a:off x="323528" y="2564904"/>
            <a:ext cx="5688632" cy="4401205"/>
          </a:xfrm>
          <a:prstGeom prst="rect">
            <a:avLst/>
          </a:prstGeom>
        </p:spPr>
        <p:txBody>
          <a:bodyPr wrap="square">
            <a:spAutoFit/>
          </a:bodyPr>
          <a:lstStyle/>
          <a:p>
            <a:pPr algn="ctr"/>
            <a:r>
              <a:rPr lang="es-CO" sz="2800" dirty="0"/>
              <a:t>El apóstol Pablo dice: «El Señor Jesucristo os «confirmará» o establecerá «</a:t>
            </a:r>
            <a:r>
              <a:rPr lang="es-CO" sz="2800" i="1" dirty="0">
                <a:solidFill>
                  <a:srgbClr val="0070C0"/>
                </a:solidFill>
              </a:rPr>
              <a:t>hasta el fin</a:t>
            </a:r>
            <a:r>
              <a:rPr lang="es-CO" sz="2800" dirty="0"/>
              <a:t>». Pero, los creyentes serán confirmados hasta el fin sólo </a:t>
            </a:r>
            <a:r>
              <a:rPr lang="es-CO" sz="2800" i="1" dirty="0">
                <a:solidFill>
                  <a:srgbClr val="0070C0"/>
                </a:solidFill>
              </a:rPr>
              <a:t>si perseveran hasta el fin</a:t>
            </a:r>
            <a:r>
              <a:rPr lang="es-CO" sz="2800" dirty="0"/>
              <a:t> </a:t>
            </a:r>
            <a:r>
              <a:rPr lang="es-CO" sz="2800" dirty="0">
                <a:solidFill>
                  <a:srgbClr val="FF0000"/>
                </a:solidFill>
              </a:rPr>
              <a:t>(Lea Mat.24:13)</a:t>
            </a:r>
            <a:r>
              <a:rPr lang="es-CO" sz="2800" dirty="0"/>
              <a:t>. Solo entonces, dice Cristo: </a:t>
            </a:r>
            <a:r>
              <a:rPr lang="es-CO" sz="2800" b="1" baseline="30000" dirty="0"/>
              <a:t> «</a:t>
            </a:r>
            <a:r>
              <a:rPr lang="es-CO" sz="2800" i="1" u="sng" dirty="0">
                <a:solidFill>
                  <a:srgbClr val="0070C0"/>
                </a:solidFill>
              </a:rPr>
              <a:t>Y yo les doy vida eterna; y no perecerán jamás, ni nadie las arrebatará de mi mano</a:t>
            </a:r>
            <a:r>
              <a:rPr lang="es-CO" sz="2800" dirty="0" smtClean="0"/>
              <a:t>»</a:t>
            </a:r>
          </a:p>
          <a:p>
            <a:pPr algn="ctr"/>
            <a:r>
              <a:rPr lang="es-CO" sz="2800" dirty="0" smtClean="0"/>
              <a:t>  </a:t>
            </a:r>
            <a:r>
              <a:rPr lang="es-CO" sz="2800" dirty="0">
                <a:solidFill>
                  <a:srgbClr val="FF0000"/>
                </a:solidFill>
              </a:rPr>
              <a:t>(Juan 10:28).</a:t>
            </a:r>
          </a:p>
        </p:txBody>
      </p:sp>
      <p:pic>
        <p:nvPicPr>
          <p:cNvPr id="3074" name="Picture 2" descr="http://ts1.mm.bing.net/images/thumbnail.aspx?q=4803333208081616&amp;id=002a3191088682e07e6a478401e6654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564904"/>
            <a:ext cx="2880320"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213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4392487"/>
          </a:xfrm>
          <a:blipFill>
            <a:blip r:embed="rId2"/>
            <a:tile tx="0" ty="0" sx="100000" sy="100000" flip="none" algn="tl"/>
          </a:blipFill>
        </p:spPr>
        <p:txBody>
          <a:bodyPr>
            <a:normAutofit/>
          </a:bodyPr>
          <a:lstStyle/>
          <a:p>
            <a:pPr marL="0" indent="0" algn="ctr">
              <a:buNone/>
            </a:pPr>
            <a:endParaRPr lang="es-CO" dirty="0" smtClean="0">
              <a:solidFill>
                <a:srgbClr val="FF0000"/>
              </a:solidFill>
            </a:endParaRPr>
          </a:p>
          <a:p>
            <a:pPr marL="0" indent="0" algn="ctr">
              <a:buNone/>
            </a:pPr>
            <a:r>
              <a:rPr lang="es-CO" dirty="0" smtClean="0">
                <a:solidFill>
                  <a:srgbClr val="FF0000"/>
                </a:solidFill>
              </a:rPr>
              <a:t>Juan 15:4.</a:t>
            </a:r>
            <a:r>
              <a:rPr lang="es-CO" b="1" baseline="30000" dirty="0" smtClean="0"/>
              <a:t> </a:t>
            </a:r>
            <a:r>
              <a:rPr lang="es-CO" dirty="0" smtClean="0"/>
              <a:t>Permaneced </a:t>
            </a:r>
            <a:r>
              <a:rPr lang="es-CO" dirty="0"/>
              <a:t>en mí, y yo en vosotros. Como el pámpano no puede llevar fruto por sí mismo, si no permanece en la vid, así tampoco vosotros, si no permanecéis en mí. </a:t>
            </a:r>
            <a:r>
              <a:rPr lang="es-CO" dirty="0" smtClean="0"/>
              <a:t> </a:t>
            </a:r>
            <a:endParaRPr lang="es-CO" dirty="0"/>
          </a:p>
        </p:txBody>
      </p:sp>
      <p:pic>
        <p:nvPicPr>
          <p:cNvPr id="4098" name="Picture 2" descr="http://ts2.mm.bing.net/images/thumbnail.aspx?q=4639463016235265&amp;id=19a3748f6d6ce0cf9503835cc7905c5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32656"/>
            <a:ext cx="3312368" cy="201622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s3.mm.bing.net/images/thumbnail.aspx?q=4822651967701190&amp;id=e0e68d9592e82c0c9bf3d4badf912f4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2564904"/>
            <a:ext cx="3312368" cy="21602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5367880"/>
            <a:ext cx="8424936" cy="954107"/>
          </a:xfrm>
          <a:prstGeom prst="rect">
            <a:avLst/>
          </a:prstGeom>
          <a:blipFill>
            <a:blip r:embed="rId5"/>
            <a:tile tx="0" ty="0" sx="100000" sy="100000" flip="none" algn="tl"/>
          </a:blipFill>
        </p:spPr>
        <p:txBody>
          <a:bodyPr wrap="square">
            <a:spAutoFit/>
          </a:bodyPr>
          <a:lstStyle/>
          <a:p>
            <a:pPr algn="ctr"/>
            <a:r>
              <a:rPr lang="es-CO" sz="2800" dirty="0"/>
              <a:t>Permanecer continuamente en conexión viviente con Cristo es esencial para el crecimiento y para dar frutos. </a:t>
            </a:r>
          </a:p>
        </p:txBody>
      </p:sp>
    </p:spTree>
    <p:extLst>
      <p:ext uri="{BB962C8B-B14F-4D97-AF65-F5344CB8AC3E}">
        <p14:creationId xmlns:p14="http://schemas.microsoft.com/office/powerpoint/2010/main" val="280233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animEffect transition="in" filter="fade">
                                      <p:cBhvr>
                                        <p:cTn id="9" dur="500"/>
                                        <p:tgtEl>
                                          <p:spTgt spid="409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100"/>
                                        </p:tgtEl>
                                        <p:attrNameLst>
                                          <p:attrName>style.visibility</p:attrName>
                                        </p:attrNameLst>
                                      </p:cBhvr>
                                      <p:to>
                                        <p:strVal val="visible"/>
                                      </p:to>
                                    </p:set>
                                    <p:anim calcmode="lin" valueType="num">
                                      <p:cBhvr>
                                        <p:cTn id="14" dur="500" fill="hold"/>
                                        <p:tgtEl>
                                          <p:spTgt spid="4100"/>
                                        </p:tgtEl>
                                        <p:attrNameLst>
                                          <p:attrName>ppt_w</p:attrName>
                                        </p:attrNameLst>
                                      </p:cBhvr>
                                      <p:tavLst>
                                        <p:tav tm="0">
                                          <p:val>
                                            <p:fltVal val="0"/>
                                          </p:val>
                                        </p:tav>
                                        <p:tav tm="100000">
                                          <p:val>
                                            <p:strVal val="#ppt_w"/>
                                          </p:val>
                                        </p:tav>
                                      </p:tavLst>
                                    </p:anim>
                                    <p:anim calcmode="lin" valueType="num">
                                      <p:cBhvr>
                                        <p:cTn id="15" dur="500" fill="hold"/>
                                        <p:tgtEl>
                                          <p:spTgt spid="4100"/>
                                        </p:tgtEl>
                                        <p:attrNameLst>
                                          <p:attrName>ppt_h</p:attrName>
                                        </p:attrNameLst>
                                      </p:cBhvr>
                                      <p:tavLst>
                                        <p:tav tm="0">
                                          <p:val>
                                            <p:fltVal val="0"/>
                                          </p:val>
                                        </p:tav>
                                        <p:tav tm="100000">
                                          <p:val>
                                            <p:strVal val="#ppt_h"/>
                                          </p:val>
                                        </p:tav>
                                      </p:tavLst>
                                    </p:anim>
                                    <p:animEffect transition="in" filter="fade">
                                      <p:cBhvr>
                                        <p:cTn id="16" dur="500"/>
                                        <p:tgtEl>
                                          <p:spTgt spid="4100"/>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anim calcmode="lin" valueType="num">
                                      <p:cBhvr>
                                        <p:cTn id="22" dur="2000" fill="hold"/>
                                        <p:tgtEl>
                                          <p:spTgt spid="4"/>
                                        </p:tgtEl>
                                        <p:attrNameLst>
                                          <p:attrName>ppt_w</p:attrName>
                                        </p:attrNameLst>
                                      </p:cBhvr>
                                      <p:tavLst>
                                        <p:tav tm="0" fmla="#ppt_w*sin(2.5*pi*$)">
                                          <p:val>
                                            <p:fltVal val="0"/>
                                          </p:val>
                                        </p:tav>
                                        <p:tav tm="100000">
                                          <p:val>
                                            <p:fltVal val="1"/>
                                          </p:val>
                                        </p:tav>
                                      </p:tavLst>
                                    </p:anim>
                                    <p:anim calcmode="lin" valueType="num">
                                      <p:cBhvr>
                                        <p:cTn id="23"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Goudy Old Style" pitchFamily="18" charset="0"/>
              </a:rPr>
              <a:t>¿Es suficiente asistir de ves en cuando a la iglesia, leer la Biblia etc, etc? </a:t>
            </a:r>
            <a:endParaRPr lang="es-CO" b="1" i="1" dirty="0">
              <a:solidFill>
                <a:srgbClr val="FF0000"/>
              </a:solidFill>
              <a:latin typeface="Goudy Old Style" pitchFamily="18" charset="0"/>
            </a:endParaRPr>
          </a:p>
        </p:txBody>
      </p:sp>
      <p:sp>
        <p:nvSpPr>
          <p:cNvPr id="3" name="2 Marcador de contenido"/>
          <p:cNvSpPr>
            <a:spLocks noGrp="1"/>
          </p:cNvSpPr>
          <p:nvPr>
            <p:ph idx="1"/>
          </p:nvPr>
        </p:nvSpPr>
        <p:spPr>
          <a:xfrm>
            <a:off x="457200" y="1600200"/>
            <a:ext cx="8229600" cy="4853136"/>
          </a:xfrm>
        </p:spPr>
        <p:txBody>
          <a:bodyPr>
            <a:normAutofit fontScale="85000" lnSpcReduction="10000"/>
          </a:bodyPr>
          <a:lstStyle/>
          <a:p>
            <a:pPr marL="0" indent="0" algn="ctr">
              <a:buNone/>
            </a:pPr>
            <a:r>
              <a:rPr lang="es-CO" dirty="0" smtClean="0"/>
              <a:t>No </a:t>
            </a:r>
            <a:r>
              <a:rPr lang="es-CO" dirty="0"/>
              <a:t>es suficiente prestar una atención esporádica a la religión.  </a:t>
            </a:r>
            <a:endParaRPr lang="es-CO" dirty="0" smtClean="0"/>
          </a:p>
          <a:p>
            <a:pPr marL="0" indent="0">
              <a:buNone/>
            </a:pPr>
            <a:r>
              <a:rPr lang="es-CO" dirty="0" smtClean="0"/>
              <a:t>El </a:t>
            </a:r>
            <a:r>
              <a:rPr lang="es-CO" dirty="0"/>
              <a:t>crecimiento espiritual </a:t>
            </a:r>
            <a:r>
              <a:rPr lang="es-CO" i="1" dirty="0">
                <a:solidFill>
                  <a:srgbClr val="0070C0"/>
                </a:solidFill>
              </a:rPr>
              <a:t>no se promueve mediante el fervor religioso, entusiasta y transitorio de un día, seguido por una profunda depresión ocasionada por el descuido al día siguiente</a:t>
            </a:r>
            <a:r>
              <a:rPr lang="es-CO" dirty="0"/>
              <a:t>.  </a:t>
            </a:r>
            <a:endParaRPr lang="es-CO" dirty="0" smtClean="0"/>
          </a:p>
          <a:p>
            <a:pPr marL="0" indent="0">
              <a:buNone/>
            </a:pPr>
            <a:r>
              <a:rPr lang="es-CO" i="1" dirty="0" smtClean="0"/>
              <a:t>Permanecer </a:t>
            </a:r>
            <a:r>
              <a:rPr lang="es-CO" i="1" dirty="0"/>
              <a:t>en Cristo significa que el alma </a:t>
            </a:r>
            <a:r>
              <a:rPr lang="es-CO" i="1" dirty="0">
                <a:solidFill>
                  <a:srgbClr val="0070C0"/>
                </a:solidFill>
              </a:rPr>
              <a:t>diariamente debe estar en constante comunión con Jesucristo y debe vivir la vida de Cristo</a:t>
            </a:r>
            <a:r>
              <a:rPr lang="es-CO" dirty="0"/>
              <a:t> </a:t>
            </a:r>
            <a:r>
              <a:rPr lang="es-CO" dirty="0" smtClean="0">
                <a:solidFill>
                  <a:srgbClr val="FF0000"/>
                </a:solidFill>
              </a:rPr>
              <a:t>(Lea Gal.2:20</a:t>
            </a:r>
            <a:r>
              <a:rPr lang="es-CO" dirty="0">
                <a:solidFill>
                  <a:srgbClr val="FF0000"/>
                </a:solidFill>
              </a:rPr>
              <a:t>)</a:t>
            </a:r>
            <a:r>
              <a:rPr lang="es-CO" dirty="0"/>
              <a:t>. </a:t>
            </a:r>
            <a:endParaRPr lang="es-CO" dirty="0" smtClean="0"/>
          </a:p>
          <a:p>
            <a:pPr marL="0" indent="0">
              <a:buNone/>
            </a:pPr>
            <a:r>
              <a:rPr lang="es-CO" dirty="0" smtClean="0"/>
              <a:t> </a:t>
            </a:r>
            <a:r>
              <a:rPr lang="es-CO" dirty="0"/>
              <a:t>No es posible que una rama dependa de otra para su vitalidad; </a:t>
            </a:r>
            <a:r>
              <a:rPr lang="es-CO" i="1" dirty="0">
                <a:solidFill>
                  <a:srgbClr val="0070C0"/>
                </a:solidFill>
              </a:rPr>
              <a:t>cada una debe mantener su relación personal con la vid.</a:t>
            </a:r>
            <a:r>
              <a:rPr lang="es-CO" dirty="0"/>
              <a:t>  </a:t>
            </a:r>
            <a:r>
              <a:rPr lang="es-CO" u="sng" dirty="0"/>
              <a:t>Cada miembro debe dar sus propios frutos.</a:t>
            </a:r>
          </a:p>
        </p:txBody>
      </p:sp>
    </p:spTree>
    <p:extLst>
      <p:ext uri="{BB962C8B-B14F-4D97-AF65-F5344CB8AC3E}">
        <p14:creationId xmlns:p14="http://schemas.microsoft.com/office/powerpoint/2010/main" val="425756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645024"/>
            <a:ext cx="8445624" cy="3057203"/>
          </a:xfrm>
          <a:blipFill>
            <a:blip r:embed="rId2"/>
            <a:tile tx="0" ty="0" sx="100000" sy="100000" flip="none" algn="tl"/>
          </a:blipFill>
        </p:spPr>
        <p:txBody>
          <a:bodyPr>
            <a:normAutofit fontScale="85000" lnSpcReduction="10000"/>
          </a:bodyPr>
          <a:lstStyle/>
          <a:p>
            <a:pPr marL="0" indent="0" algn="ctr">
              <a:buNone/>
            </a:pPr>
            <a:r>
              <a:rPr lang="es-CO" b="1" dirty="0" smtClean="0"/>
              <a:t>Separados </a:t>
            </a:r>
            <a:r>
              <a:rPr lang="es-CO" b="1" dirty="0"/>
              <a:t>de </a:t>
            </a:r>
            <a:r>
              <a:rPr lang="es-CO" b="1" dirty="0" smtClean="0"/>
              <a:t>mí nada podéis hacer. </a:t>
            </a:r>
            <a:r>
              <a:rPr lang="es-CO" dirty="0" smtClean="0"/>
              <a:t>¿Qué quiere decir esto? "La </a:t>
            </a:r>
            <a:r>
              <a:rPr lang="es-CO" dirty="0"/>
              <a:t>mente carnal . . . no se sujeta a la ley de Dios, ni tampoco puede”</a:t>
            </a:r>
            <a:r>
              <a:rPr lang="es-CO" dirty="0">
                <a:solidFill>
                  <a:srgbClr val="FF0000"/>
                </a:solidFill>
              </a:rPr>
              <a:t> (</a:t>
            </a:r>
            <a:r>
              <a:rPr lang="es-CO" dirty="0" smtClean="0">
                <a:solidFill>
                  <a:srgbClr val="FF0000"/>
                </a:solidFill>
              </a:rPr>
              <a:t>Rom. 8:7</a:t>
            </a:r>
            <a:r>
              <a:rPr lang="es-CO" dirty="0">
                <a:solidFill>
                  <a:srgbClr val="FF0000"/>
                </a:solidFill>
              </a:rPr>
              <a:t>)</a:t>
            </a:r>
            <a:r>
              <a:rPr lang="es-CO" dirty="0"/>
              <a:t>.  Es imposible que el hombre por </a:t>
            </a:r>
            <a:r>
              <a:rPr lang="es-CO" dirty="0" smtClean="0"/>
              <a:t>su </a:t>
            </a:r>
            <a:r>
              <a:rPr lang="es-CO" dirty="0"/>
              <a:t>propia fuerza escape del abismo de pecado en el que ha caído y dé frutos de santidad </a:t>
            </a:r>
            <a:r>
              <a:rPr lang="es-CO" dirty="0" smtClean="0">
                <a:solidFill>
                  <a:srgbClr val="FF0000"/>
                </a:solidFill>
              </a:rPr>
              <a:t>(Lea CC </a:t>
            </a:r>
            <a:r>
              <a:rPr lang="es-CO" dirty="0">
                <a:solidFill>
                  <a:srgbClr val="FF0000"/>
                </a:solidFill>
              </a:rPr>
              <a:t>16)</a:t>
            </a:r>
            <a:r>
              <a:rPr lang="es-CO" dirty="0"/>
              <a:t>.  Doquiera los hombres se aferren al principio de que pueden salvarse por sus propias obras, no tendrán una barrera contra el pecado </a:t>
            </a:r>
            <a:r>
              <a:rPr lang="es-CO" dirty="0">
                <a:solidFill>
                  <a:srgbClr val="FF0000"/>
                </a:solidFill>
              </a:rPr>
              <a:t>(DTG 26-27). </a:t>
            </a:r>
          </a:p>
          <a:p>
            <a:endParaRPr lang="es-CO" dirty="0"/>
          </a:p>
        </p:txBody>
      </p:sp>
      <p:sp>
        <p:nvSpPr>
          <p:cNvPr id="4" name="3 Rectángulo"/>
          <p:cNvSpPr/>
          <p:nvPr/>
        </p:nvSpPr>
        <p:spPr>
          <a:xfrm>
            <a:off x="395536" y="368258"/>
            <a:ext cx="5616624" cy="3046988"/>
          </a:xfrm>
          <a:prstGeom prst="rect">
            <a:avLst/>
          </a:prstGeom>
          <a:blipFill>
            <a:blip r:embed="rId3"/>
            <a:tile tx="0" ty="0" sx="100000" sy="100000" flip="none" algn="tl"/>
          </a:blipFill>
        </p:spPr>
        <p:txBody>
          <a:bodyPr wrap="square">
            <a:spAutoFit/>
          </a:bodyPr>
          <a:lstStyle/>
          <a:p>
            <a:pPr algn="ctr"/>
            <a:r>
              <a:rPr lang="es-CO" sz="3200" dirty="0">
                <a:solidFill>
                  <a:srgbClr val="FF0000"/>
                </a:solidFill>
              </a:rPr>
              <a:t>Verso 5.</a:t>
            </a:r>
            <a:r>
              <a:rPr lang="es-CO" sz="3200" dirty="0"/>
              <a:t> Yo soy la vid, vosotros los pámpanos; el que permanece en mí, y yo en él, éste lleva mucho fruto; porque separados de mí nada podéis hacer»</a:t>
            </a:r>
          </a:p>
        </p:txBody>
      </p:sp>
      <p:pic>
        <p:nvPicPr>
          <p:cNvPr id="5122" name="Picture 2" descr="http://ts2.mm.bing.net/images/thumbnail.aspx?q=4740055457465233&amp;id=bc9c2a4dde1633ef64acec03ea19ede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368258"/>
            <a:ext cx="2880320" cy="3028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3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t0.gstatic.com/images?q=tbn:ANd9GcRfeVfw5RLrDItOWA7u7TEu9tQJ2c-lQKyBR3Kg76Ub4uMjKp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www.planb.es/seam/resource/mediaview/19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32656"/>
            <a:ext cx="4104456" cy="460851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redondeado"/>
          <p:cNvSpPr/>
          <p:nvPr/>
        </p:nvSpPr>
        <p:spPr>
          <a:xfrm>
            <a:off x="307975" y="332656"/>
            <a:ext cx="4264025" cy="4608512"/>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FF0000"/>
                </a:solidFill>
              </a:rPr>
              <a:t>Isaías 5:7.</a:t>
            </a:r>
            <a:r>
              <a:rPr lang="es-CO" sz="3200" dirty="0"/>
              <a:t> </a:t>
            </a:r>
            <a:r>
              <a:rPr lang="es-CO" sz="3200" dirty="0">
                <a:solidFill>
                  <a:srgbClr val="002060"/>
                </a:solidFill>
              </a:rPr>
              <a:t>Ciertamente la viña de Jehová de los ejércitos es la casa de Israel, y los hombres de Judá planta deliciosa suya. Esperaba juicio, y he aquí vileza; justicia, y he aquí clamor.</a:t>
            </a:r>
          </a:p>
        </p:txBody>
      </p:sp>
      <p:sp>
        <p:nvSpPr>
          <p:cNvPr id="6" name="5 Rectángulo"/>
          <p:cNvSpPr/>
          <p:nvPr/>
        </p:nvSpPr>
        <p:spPr>
          <a:xfrm>
            <a:off x="-1" y="5076289"/>
            <a:ext cx="9143999" cy="1815882"/>
          </a:xfrm>
          <a:prstGeom prst="rect">
            <a:avLst/>
          </a:prstGeom>
          <a:solidFill>
            <a:srgbClr val="FFC000"/>
          </a:solidFill>
        </p:spPr>
        <p:txBody>
          <a:bodyPr wrap="square">
            <a:spAutoFit/>
          </a:bodyPr>
          <a:lstStyle/>
          <a:p>
            <a:pPr algn="ctr"/>
            <a:r>
              <a:rPr lang="es-CO" sz="2800" dirty="0"/>
              <a:t>Note la diferencia: «Yo soy la vid», en singular, </a:t>
            </a:r>
            <a:r>
              <a:rPr lang="es-CO" sz="2800" dirty="0" smtClean="0"/>
              <a:t>es Cristo, «pámpano» usted y yo.</a:t>
            </a:r>
            <a:endParaRPr lang="es-CO" sz="2800" dirty="0"/>
          </a:p>
          <a:p>
            <a:pPr algn="ctr"/>
            <a:r>
              <a:rPr lang="es-CO" sz="2800" dirty="0" smtClean="0"/>
              <a:t>Viña </a:t>
            </a:r>
            <a:r>
              <a:rPr lang="es-CO" sz="2800" dirty="0"/>
              <a:t>en plural, muchas plantas, un cultivo, Israel, la iglesia, Propietario </a:t>
            </a:r>
            <a:r>
              <a:rPr lang="es-CO" sz="2800" dirty="0" smtClean="0"/>
              <a:t>Dios </a:t>
            </a:r>
            <a:r>
              <a:rPr lang="es-CO" sz="2800" dirty="0" smtClean="0">
                <a:solidFill>
                  <a:srgbClr val="FF0000"/>
                </a:solidFill>
              </a:rPr>
              <a:t>(lea Isaías 5:1; Hechos:20:28)</a:t>
            </a:r>
            <a:endParaRPr lang="es-CO" sz="2800" dirty="0">
              <a:solidFill>
                <a:srgbClr val="FF0000"/>
              </a:solidFill>
            </a:endParaRPr>
          </a:p>
        </p:txBody>
      </p:sp>
    </p:spTree>
    <p:extLst>
      <p:ext uri="{BB962C8B-B14F-4D97-AF65-F5344CB8AC3E}">
        <p14:creationId xmlns:p14="http://schemas.microsoft.com/office/powerpoint/2010/main" val="586829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p:spPr>
        <p:txBody>
          <a:bodyPr>
            <a:normAutofit fontScale="90000"/>
          </a:bodyPr>
          <a:lstStyle/>
          <a:p>
            <a:r>
              <a:rPr lang="es-CO" b="1" i="1" dirty="0" smtClean="0">
                <a:solidFill>
                  <a:srgbClr val="FF0000"/>
                </a:solidFill>
                <a:latin typeface="Monotype Corsiva" pitchFamily="66" charset="0"/>
              </a:rPr>
              <a:t>¿Cuál era el secreto de Cristo para el crecimiento?</a:t>
            </a:r>
            <a:endParaRPr lang="es-CO" b="1" i="1" dirty="0">
              <a:solidFill>
                <a:srgbClr val="FF0000"/>
              </a:solidFill>
              <a:latin typeface="Monotype Corsiva" pitchFamily="66" charset="0"/>
            </a:endParaRPr>
          </a:p>
        </p:txBody>
      </p:sp>
      <p:sp>
        <p:nvSpPr>
          <p:cNvPr id="3" name="2 Marcador de contenido"/>
          <p:cNvSpPr>
            <a:spLocks noGrp="1"/>
          </p:cNvSpPr>
          <p:nvPr>
            <p:ph idx="1"/>
          </p:nvPr>
        </p:nvSpPr>
        <p:spPr/>
        <p:txBody>
          <a:bodyPr>
            <a:normAutofit fontScale="85000" lnSpcReduction="20000"/>
          </a:bodyPr>
          <a:lstStyle/>
          <a:p>
            <a:pPr marL="0" indent="0">
              <a:buNone/>
            </a:pPr>
            <a:r>
              <a:rPr lang="es-CO" dirty="0">
                <a:solidFill>
                  <a:srgbClr val="FF0000"/>
                </a:solidFill>
              </a:rPr>
              <a:t>Marcos </a:t>
            </a:r>
            <a:r>
              <a:rPr lang="es-CO" dirty="0" smtClean="0">
                <a:solidFill>
                  <a:srgbClr val="FF0000"/>
                </a:solidFill>
              </a:rPr>
              <a:t>1:35</a:t>
            </a:r>
            <a:r>
              <a:rPr lang="es-CO" dirty="0"/>
              <a:t>.</a:t>
            </a:r>
            <a:r>
              <a:rPr lang="es-CO" dirty="0" smtClean="0"/>
              <a:t> </a:t>
            </a:r>
            <a:r>
              <a:rPr lang="es-CO" i="1" dirty="0">
                <a:solidFill>
                  <a:srgbClr val="0070C0"/>
                </a:solidFill>
              </a:rPr>
              <a:t>Levantándose muy de mañana, siendo aún muy oscuro, salió y se fue a un lugar desierto, y allí </a:t>
            </a:r>
            <a:r>
              <a:rPr lang="es-CO" i="1" u="sng" dirty="0">
                <a:solidFill>
                  <a:srgbClr val="0070C0"/>
                </a:solidFill>
              </a:rPr>
              <a:t>oraba</a:t>
            </a:r>
            <a:r>
              <a:rPr lang="es-CO" i="1" dirty="0">
                <a:solidFill>
                  <a:srgbClr val="0070C0"/>
                </a:solidFill>
              </a:rPr>
              <a:t>. </a:t>
            </a:r>
            <a:endParaRPr lang="es-CO" i="1" dirty="0" smtClean="0">
              <a:solidFill>
                <a:srgbClr val="0070C0"/>
              </a:solidFill>
            </a:endParaRPr>
          </a:p>
          <a:p>
            <a:pPr marL="0" indent="0">
              <a:buNone/>
            </a:pPr>
            <a:endParaRPr lang="es-CO" dirty="0"/>
          </a:p>
          <a:p>
            <a:pPr marL="0" indent="0">
              <a:buNone/>
            </a:pPr>
            <a:r>
              <a:rPr lang="es-CO" dirty="0" smtClean="0"/>
              <a:t>Leyendo </a:t>
            </a:r>
            <a:r>
              <a:rPr lang="es-CO" dirty="0" smtClean="0">
                <a:solidFill>
                  <a:srgbClr val="FF0000"/>
                </a:solidFill>
              </a:rPr>
              <a:t>(Marcos 1:32-34)</a:t>
            </a:r>
            <a:r>
              <a:rPr lang="es-CO" dirty="0" smtClean="0"/>
              <a:t>, ese sábado por la noche, «Jesús </a:t>
            </a:r>
            <a:r>
              <a:rPr lang="es-CO" dirty="0"/>
              <a:t>debe haber dormido muy poco, pues ya era tarde en la noche antes de que se fueran las multitudes que habían llevado sus enfermos a la puerta del hogar de </a:t>
            </a:r>
            <a:r>
              <a:rPr lang="es-CO" dirty="0" smtClean="0"/>
              <a:t>Pedro»</a:t>
            </a:r>
            <a:r>
              <a:rPr lang="es-CO" dirty="0" smtClean="0">
                <a:solidFill>
                  <a:srgbClr val="FF0000"/>
                </a:solidFill>
              </a:rPr>
              <a:t> </a:t>
            </a:r>
            <a:r>
              <a:rPr lang="es-CO" dirty="0">
                <a:solidFill>
                  <a:srgbClr val="FF0000"/>
                </a:solidFill>
              </a:rPr>
              <a:t>(DTG 224).</a:t>
            </a:r>
            <a:r>
              <a:rPr lang="es-CO" dirty="0"/>
              <a:t> </a:t>
            </a:r>
          </a:p>
          <a:p>
            <a:endParaRPr lang="es-CO" dirty="0" smtClean="0"/>
          </a:p>
          <a:p>
            <a:pPr marL="0" indent="0">
              <a:buNone/>
            </a:pPr>
            <a:r>
              <a:rPr lang="es-CO" dirty="0" smtClean="0"/>
              <a:t>«Muy temprano en la mañana» se </a:t>
            </a:r>
            <a:r>
              <a:rPr lang="es-CO" dirty="0"/>
              <a:t>usaba para referirse a la última vigilia de la </a:t>
            </a:r>
            <a:r>
              <a:rPr lang="es-CO" dirty="0" smtClean="0"/>
              <a:t>noche de cada día, </a:t>
            </a:r>
            <a:r>
              <a:rPr lang="es-CO" dirty="0"/>
              <a:t>de las 3 a las 6 de la </a:t>
            </a:r>
            <a:r>
              <a:rPr lang="es-CO" dirty="0" smtClean="0"/>
              <a:t>mañana.</a:t>
            </a:r>
            <a:endParaRPr lang="es-CO" dirty="0"/>
          </a:p>
        </p:txBody>
      </p:sp>
    </p:spTree>
    <p:extLst>
      <p:ext uri="{BB962C8B-B14F-4D97-AF65-F5344CB8AC3E}">
        <p14:creationId xmlns:p14="http://schemas.microsoft.com/office/powerpoint/2010/main" val="1600088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096344"/>
          </a:xfrm>
        </p:spPr>
        <p:txBody>
          <a:bodyPr>
            <a:normAutofit fontScale="92500" lnSpcReduction="20000"/>
          </a:bodyPr>
          <a:lstStyle/>
          <a:p>
            <a:pPr marL="0" indent="0" algn="ctr">
              <a:buNone/>
            </a:pPr>
            <a:r>
              <a:rPr lang="es-CO" dirty="0" smtClean="0"/>
              <a:t>Una </a:t>
            </a:r>
            <a:r>
              <a:rPr lang="es-CO" dirty="0"/>
              <a:t>de las resaltantes y significativas características de Cristo era que </a:t>
            </a:r>
            <a:r>
              <a:rPr lang="es-CO" i="1" dirty="0">
                <a:solidFill>
                  <a:srgbClr val="0070C0"/>
                </a:solidFill>
              </a:rPr>
              <a:t>oraba con frecuencia y con eficacia</a:t>
            </a:r>
            <a:r>
              <a:rPr lang="es-CO" i="1" dirty="0" smtClean="0">
                <a:solidFill>
                  <a:srgbClr val="0070C0"/>
                </a:solidFill>
              </a:rPr>
              <a:t>.</a:t>
            </a:r>
          </a:p>
          <a:p>
            <a:pPr marL="0" indent="0">
              <a:buNone/>
            </a:pPr>
            <a:endParaRPr lang="es-CO" dirty="0"/>
          </a:p>
          <a:p>
            <a:pPr marL="0" indent="0">
              <a:buNone/>
            </a:pPr>
            <a:r>
              <a:rPr lang="es-CO" dirty="0" smtClean="0"/>
              <a:t>Muchas </a:t>
            </a:r>
            <a:r>
              <a:rPr lang="es-CO" dirty="0"/>
              <a:t>veces durante su vida terrenal, Jesús destacó que “</a:t>
            </a:r>
            <a:r>
              <a:rPr lang="es-CO" i="1" dirty="0">
                <a:solidFill>
                  <a:srgbClr val="0070C0"/>
                </a:solidFill>
              </a:rPr>
              <a:t>no puede el Hijo hacer nada por sí mismo</a:t>
            </a:r>
            <a:r>
              <a:rPr lang="es-CO" dirty="0"/>
              <a:t>” </a:t>
            </a:r>
            <a:r>
              <a:rPr lang="es-CO" dirty="0">
                <a:solidFill>
                  <a:srgbClr val="FF0000"/>
                </a:solidFill>
              </a:rPr>
              <a:t>(</a:t>
            </a:r>
            <a:r>
              <a:rPr lang="es-CO" dirty="0" smtClean="0">
                <a:solidFill>
                  <a:srgbClr val="FF0000"/>
                </a:solidFill>
              </a:rPr>
              <a:t>Juan 5:19). </a:t>
            </a:r>
          </a:p>
        </p:txBody>
      </p:sp>
      <p:sp>
        <p:nvSpPr>
          <p:cNvPr id="4" name="3 Rectángulo"/>
          <p:cNvSpPr/>
          <p:nvPr/>
        </p:nvSpPr>
        <p:spPr>
          <a:xfrm>
            <a:off x="226477" y="3478356"/>
            <a:ext cx="5328592" cy="3046988"/>
          </a:xfrm>
          <a:prstGeom prst="rect">
            <a:avLst/>
          </a:prstGeom>
          <a:blipFill>
            <a:blip r:embed="rId2"/>
            <a:tile tx="0" ty="0" sx="100000" sy="100000" flip="none" algn="tl"/>
          </a:blipFill>
        </p:spPr>
        <p:txBody>
          <a:bodyPr wrap="square">
            <a:spAutoFit/>
          </a:bodyPr>
          <a:lstStyle/>
          <a:p>
            <a:pPr algn="ctr"/>
            <a:r>
              <a:rPr lang="es-CO" sz="3200" i="1" dirty="0"/>
              <a:t>De la misma forma, si tu y yo queremos </a:t>
            </a:r>
            <a:r>
              <a:rPr lang="es-CO" sz="3200" i="1" dirty="0" smtClean="0"/>
              <a:t>«crecer </a:t>
            </a:r>
            <a:r>
              <a:rPr lang="es-CO" sz="3200" i="1" dirty="0"/>
              <a:t>en </a:t>
            </a:r>
            <a:r>
              <a:rPr lang="es-CO" sz="3200" i="1" dirty="0" smtClean="0"/>
              <a:t>Cristo», </a:t>
            </a:r>
            <a:r>
              <a:rPr lang="es-CO" sz="3200" i="1" dirty="0"/>
              <a:t>debemos imitarlo a Él, </a:t>
            </a:r>
            <a:r>
              <a:rPr lang="es-CO" sz="3200" i="1" dirty="0" smtClean="0"/>
              <a:t>orar </a:t>
            </a:r>
            <a:r>
              <a:rPr lang="es-CO" sz="3200" i="1" dirty="0" smtClean="0">
                <a:solidFill>
                  <a:srgbClr val="0070C0"/>
                </a:solidFill>
              </a:rPr>
              <a:t>con «frecuencia </a:t>
            </a:r>
            <a:r>
              <a:rPr lang="es-CO" sz="3200" i="1" dirty="0">
                <a:solidFill>
                  <a:srgbClr val="0070C0"/>
                </a:solidFill>
              </a:rPr>
              <a:t>y con </a:t>
            </a:r>
            <a:r>
              <a:rPr lang="es-CO" sz="3200" i="1" dirty="0" smtClean="0">
                <a:solidFill>
                  <a:srgbClr val="0070C0"/>
                </a:solidFill>
              </a:rPr>
              <a:t>eficacia»,</a:t>
            </a:r>
            <a:endParaRPr lang="es-CO" sz="3200" i="1" dirty="0">
              <a:solidFill>
                <a:srgbClr val="0070C0"/>
              </a:solidFill>
            </a:endParaRPr>
          </a:p>
          <a:p>
            <a:pPr algn="ctr"/>
            <a:r>
              <a:rPr lang="es-CO" sz="3200" i="1" dirty="0" smtClean="0"/>
              <a:t>reconociendo </a:t>
            </a:r>
            <a:r>
              <a:rPr lang="es-CO" sz="3200" i="1" dirty="0"/>
              <a:t>que por nosotros mismos nada podemos hacer.</a:t>
            </a:r>
          </a:p>
        </p:txBody>
      </p:sp>
      <p:sp>
        <p:nvSpPr>
          <p:cNvPr id="5" name="AutoShape 2" descr="http://ts1.mm.bing.net/images/thumbnail.aspx?q=4964871239304808&amp;id=dcf520e7699565473c6ac6ad2afe2cfe"/>
          <p:cNvSpPr>
            <a:spLocks noChangeAspect="1" noChangeArrowheads="1"/>
          </p:cNvSpPr>
          <p:nvPr/>
        </p:nvSpPr>
        <p:spPr bwMode="auto">
          <a:xfrm>
            <a:off x="1524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mundoencolores.com/Images/puert_oracion_imag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429000"/>
            <a:ext cx="3209925"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174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wheel(1)">
                                      <p:cBhvr>
                                        <p:cTn id="17" dur="2000"/>
                                        <p:tgtEl>
                                          <p:spTgt spid="205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1)">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solidFill>
                  <a:srgbClr val="FF0000"/>
                </a:solidFill>
                <a:latin typeface="Monotype Corsiva" pitchFamily="66" charset="0"/>
              </a:rPr>
              <a:t>¿Cuál era el secreto de Cristo para el crecimiento?</a:t>
            </a:r>
            <a:endParaRPr lang="es-CO" b="1" dirty="0">
              <a:solidFill>
                <a:srgbClr val="FF0000"/>
              </a:solidFill>
              <a:latin typeface="Monotype Corsiva" pitchFamily="66" charset="0"/>
            </a:endParaRPr>
          </a:p>
        </p:txBody>
      </p:sp>
      <p:sp>
        <p:nvSpPr>
          <p:cNvPr id="3" name="2 Marcador de contenido"/>
          <p:cNvSpPr>
            <a:spLocks noGrp="1"/>
          </p:cNvSpPr>
          <p:nvPr>
            <p:ph idx="1"/>
          </p:nvPr>
        </p:nvSpPr>
        <p:spPr>
          <a:xfrm>
            <a:off x="457200" y="1600201"/>
            <a:ext cx="8229600" cy="892696"/>
          </a:xfrm>
        </p:spPr>
        <p:txBody>
          <a:bodyPr>
            <a:normAutofit fontScale="92500" lnSpcReduction="10000"/>
          </a:bodyPr>
          <a:lstStyle/>
          <a:p>
            <a:pPr marL="0" indent="0">
              <a:buNone/>
            </a:pPr>
            <a:r>
              <a:rPr lang="es-CO" sz="2800" dirty="0" smtClean="0"/>
              <a:t>El segundo secreto </a:t>
            </a:r>
            <a:r>
              <a:rPr lang="es-CO" sz="3000" dirty="0" smtClean="0"/>
              <a:t>para el crecimiento de Cristo esta en </a:t>
            </a:r>
            <a:r>
              <a:rPr lang="es-CO" sz="3000" dirty="0" smtClean="0">
                <a:solidFill>
                  <a:srgbClr val="FF0000"/>
                </a:solidFill>
              </a:rPr>
              <a:t>Lucas 4:16-19.</a:t>
            </a:r>
          </a:p>
        </p:txBody>
      </p:sp>
      <p:sp>
        <p:nvSpPr>
          <p:cNvPr id="4" name="3 Rectángulo"/>
          <p:cNvSpPr/>
          <p:nvPr/>
        </p:nvSpPr>
        <p:spPr>
          <a:xfrm>
            <a:off x="467544" y="2780006"/>
            <a:ext cx="5400600" cy="3108543"/>
          </a:xfrm>
          <a:prstGeom prst="rect">
            <a:avLst/>
          </a:prstGeom>
          <a:blipFill>
            <a:blip r:embed="rId2"/>
            <a:tile tx="0" ty="0" sx="100000" sy="100000" flip="none" algn="tl"/>
          </a:blipFill>
        </p:spPr>
        <p:txBody>
          <a:bodyPr wrap="square">
            <a:spAutoFit/>
          </a:bodyPr>
          <a:lstStyle/>
          <a:p>
            <a:pPr algn="ctr"/>
            <a:r>
              <a:rPr lang="es-CO" sz="2800" dirty="0"/>
              <a:t>Vino a Nazaret, donde se había criado; y el </a:t>
            </a:r>
            <a:r>
              <a:rPr lang="es-CO" sz="2800" i="1" u="sng" dirty="0">
                <a:solidFill>
                  <a:srgbClr val="0070C0"/>
                </a:solidFill>
              </a:rPr>
              <a:t>sábado entró en la sinagoga</a:t>
            </a:r>
            <a:r>
              <a:rPr lang="es-CO" sz="2800" dirty="0"/>
              <a:t>, </a:t>
            </a:r>
            <a:r>
              <a:rPr lang="es-CO" sz="2800" u="sng" dirty="0">
                <a:solidFill>
                  <a:srgbClr val="0070C0"/>
                </a:solidFill>
              </a:rPr>
              <a:t>conforme a su costumbre</a:t>
            </a:r>
            <a:r>
              <a:rPr lang="es-CO" sz="2800" dirty="0"/>
              <a:t>, y se levantó a leer. Se le dio el libro del profeta Isaías y, habiendo abierto el libro, halló el lugar donde está escrito</a:t>
            </a:r>
            <a:r>
              <a:rPr lang="es-CO" sz="2800" dirty="0" smtClean="0"/>
              <a:t>.</a:t>
            </a:r>
            <a:endParaRPr lang="es-CO" sz="2800" dirty="0"/>
          </a:p>
        </p:txBody>
      </p:sp>
      <p:pic>
        <p:nvPicPr>
          <p:cNvPr id="1026" name="Picture 2" descr="http://cristianos.com/wp-content/uploads/2012/02/Jesus-predicand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2780005"/>
            <a:ext cx="2664296" cy="3108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4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wheel(1)">
                                      <p:cBhvr>
                                        <p:cTn id="21" dur="20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2000"/>
                                        <p:tgtEl>
                                          <p:spTgt spid="4"/>
                                        </p:tgtEl>
                                      </p:cBhvr>
                                    </p:animEffect>
                                    <p:anim calcmode="lin" valueType="num">
                                      <p:cBhvr>
                                        <p:cTn id="27" dur="2000" fill="hold"/>
                                        <p:tgtEl>
                                          <p:spTgt spid="4"/>
                                        </p:tgtEl>
                                        <p:attrNameLst>
                                          <p:attrName>ppt_w</p:attrName>
                                        </p:attrNameLst>
                                      </p:cBhvr>
                                      <p:tavLst>
                                        <p:tav tm="0" fmla="#ppt_w*sin(2.5*pi*$)">
                                          <p:val>
                                            <p:fltVal val="0"/>
                                          </p:val>
                                        </p:tav>
                                        <p:tav tm="100000">
                                          <p:val>
                                            <p:fltVal val="1"/>
                                          </p:val>
                                        </p:tav>
                                      </p:tavLst>
                                    </p:anim>
                                    <p:anim calcmode="lin" valueType="num">
                                      <p:cBhvr>
                                        <p:cTn id="28"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3.bp.blogspot.com/_JOXyYmlTuBY/S-lkllpFs6I/AAAAAAAADeI/TIchi3A2jiw/s1600/bautis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76672"/>
            <a:ext cx="2880320" cy="398410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084167" y="4725144"/>
            <a:ext cx="3026367" cy="1938992"/>
          </a:xfrm>
          <a:prstGeom prst="rect">
            <a:avLst/>
          </a:prstGeom>
        </p:spPr>
        <p:txBody>
          <a:bodyPr wrap="square">
            <a:spAutoFit/>
          </a:bodyPr>
          <a:lstStyle/>
          <a:p>
            <a:pPr algn="ctr"/>
            <a:r>
              <a:rPr lang="es-CO" sz="2400" b="1" dirty="0" smtClean="0">
                <a:solidFill>
                  <a:srgbClr val="FF0000"/>
                </a:solidFill>
              </a:rPr>
              <a:t>Cristo hacía cuatro cosas:  </a:t>
            </a:r>
            <a:r>
              <a:rPr lang="es-CO" sz="2400" b="1" dirty="0">
                <a:solidFill>
                  <a:srgbClr val="FF0000"/>
                </a:solidFill>
              </a:rPr>
              <a:t>oraba</a:t>
            </a:r>
            <a:r>
              <a:rPr lang="es-CO" sz="2400" b="1" dirty="0" smtClean="0">
                <a:solidFill>
                  <a:srgbClr val="FF0000"/>
                </a:solidFill>
              </a:rPr>
              <a:t>, guardaba el sábado,  </a:t>
            </a:r>
            <a:r>
              <a:rPr lang="es-CO" sz="2400" b="1" dirty="0">
                <a:solidFill>
                  <a:srgbClr val="FF0000"/>
                </a:solidFill>
              </a:rPr>
              <a:t>predicaba y testificaba.</a:t>
            </a:r>
          </a:p>
        </p:txBody>
      </p:sp>
      <p:sp>
        <p:nvSpPr>
          <p:cNvPr id="5" name="4 Rectángulo redondeado"/>
          <p:cNvSpPr/>
          <p:nvPr/>
        </p:nvSpPr>
        <p:spPr>
          <a:xfrm>
            <a:off x="395536" y="260648"/>
            <a:ext cx="5040560" cy="6192688"/>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"El Espíritu del Señor está sobre mí,  por cuanto me ha ungido para dar buenas nuevas a los pobres;  me ha enviado a sanar a los quebrantados de corazón, a pregonar libertad a los cautivos  y vista a los ciegos, a poner en libertad a los oprimidos,</a:t>
            </a:r>
            <a:r>
              <a:rPr lang="es-CO" sz="3200" b="1" baseline="30000" dirty="0">
                <a:solidFill>
                  <a:srgbClr val="002060"/>
                </a:solidFill>
              </a:rPr>
              <a:t> </a:t>
            </a:r>
            <a:r>
              <a:rPr lang="es-CO" sz="3200" dirty="0">
                <a:solidFill>
                  <a:srgbClr val="002060"/>
                </a:solidFill>
              </a:rPr>
              <a:t>y a predicar el año agradable del Señor»</a:t>
            </a:r>
          </a:p>
        </p:txBody>
      </p:sp>
    </p:spTree>
    <p:extLst>
      <p:ext uri="{BB962C8B-B14F-4D97-AF65-F5344CB8AC3E}">
        <p14:creationId xmlns:p14="http://schemas.microsoft.com/office/powerpoint/2010/main" val="1219997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024336"/>
          </a:xfrm>
          <a:solidFill>
            <a:schemeClr val="accent6">
              <a:lumMod val="40000"/>
              <a:lumOff val="60000"/>
            </a:schemeClr>
          </a:solidFill>
        </p:spPr>
        <p:txBody>
          <a:bodyPr>
            <a:normAutofit fontScale="92500" lnSpcReduction="10000"/>
          </a:bodyPr>
          <a:lstStyle/>
          <a:p>
            <a:pPr marL="0" indent="0" algn="ctr">
              <a:buNone/>
            </a:pPr>
            <a:r>
              <a:rPr lang="es-CO" dirty="0" smtClean="0"/>
              <a:t>El secreto de Cristo para tener una vida en crecimiento consistía en </a:t>
            </a:r>
            <a:r>
              <a:rPr lang="es-CO" i="1" dirty="0" smtClean="0">
                <a:solidFill>
                  <a:srgbClr val="0070C0"/>
                </a:solidFill>
              </a:rPr>
              <a:t>obedecer la voluntad de Dios</a:t>
            </a:r>
            <a:r>
              <a:rPr lang="es-CO" dirty="0" smtClean="0"/>
              <a:t>: «Pero </a:t>
            </a:r>
            <a:r>
              <a:rPr lang="es-CO" dirty="0"/>
              <a:t>yo tengo un testimonio mayor que el de Juan: las obras que el Padre me dio para que cumpliera, las mismas obras que yo hago, dan testimonio de mí, de que el Padre me ha </a:t>
            </a:r>
            <a:r>
              <a:rPr lang="es-CO" dirty="0" smtClean="0"/>
              <a:t>enviado»</a:t>
            </a:r>
            <a:r>
              <a:rPr lang="es-CO" dirty="0" smtClean="0">
                <a:solidFill>
                  <a:srgbClr val="FF0000"/>
                </a:solidFill>
              </a:rPr>
              <a:t> Juan5:36.</a:t>
            </a:r>
          </a:p>
        </p:txBody>
      </p:sp>
      <p:sp>
        <p:nvSpPr>
          <p:cNvPr id="2" name="1 Rectángulo"/>
          <p:cNvSpPr/>
          <p:nvPr/>
        </p:nvSpPr>
        <p:spPr>
          <a:xfrm>
            <a:off x="251520" y="3501008"/>
            <a:ext cx="5832648" cy="3108543"/>
          </a:xfrm>
          <a:prstGeom prst="rect">
            <a:avLst/>
          </a:prstGeom>
        </p:spPr>
        <p:txBody>
          <a:bodyPr wrap="square">
            <a:spAutoFit/>
          </a:bodyPr>
          <a:lstStyle/>
          <a:p>
            <a:pPr algn="ctr"/>
            <a:r>
              <a:rPr lang="es-CO" sz="2800" dirty="0"/>
              <a:t>Nosotros para obtener el crecimiento en Cristo debemos decir como dijo Jacob:</a:t>
            </a:r>
            <a:r>
              <a:rPr lang="es-CO" sz="2800" dirty="0">
                <a:solidFill>
                  <a:srgbClr val="FF0000"/>
                </a:solidFill>
              </a:rPr>
              <a:t> </a:t>
            </a:r>
            <a:r>
              <a:rPr lang="es-CO" sz="2800" dirty="0"/>
              <a:t>«</a:t>
            </a:r>
            <a:r>
              <a:rPr lang="es-CO" sz="2800" b="1" i="1" dirty="0">
                <a:solidFill>
                  <a:srgbClr val="0070C0"/>
                </a:solidFill>
              </a:rPr>
              <a:t>NO</a:t>
            </a:r>
            <a:r>
              <a:rPr lang="es-CO" sz="2800" i="1" dirty="0">
                <a:solidFill>
                  <a:srgbClr val="0070C0"/>
                </a:solidFill>
              </a:rPr>
              <a:t> </a:t>
            </a:r>
            <a:r>
              <a:rPr lang="es-CO" sz="2800" b="1" i="1" dirty="0">
                <a:solidFill>
                  <a:srgbClr val="0070C0"/>
                </a:solidFill>
              </a:rPr>
              <a:t>TE</a:t>
            </a:r>
            <a:r>
              <a:rPr lang="es-CO" sz="2800" i="1" dirty="0">
                <a:solidFill>
                  <a:srgbClr val="0070C0"/>
                </a:solidFill>
              </a:rPr>
              <a:t> DEJARE </a:t>
            </a:r>
            <a:r>
              <a:rPr lang="es-CO" sz="2800" b="1" i="1" dirty="0">
                <a:solidFill>
                  <a:srgbClr val="0070C0"/>
                </a:solidFill>
              </a:rPr>
              <a:t>HASTA</a:t>
            </a:r>
            <a:r>
              <a:rPr lang="es-CO" sz="2800" i="1" dirty="0">
                <a:solidFill>
                  <a:srgbClr val="0070C0"/>
                </a:solidFill>
              </a:rPr>
              <a:t> </a:t>
            </a:r>
            <a:r>
              <a:rPr lang="es-CO" sz="2800" b="1" i="1" dirty="0">
                <a:solidFill>
                  <a:srgbClr val="0070C0"/>
                </a:solidFill>
              </a:rPr>
              <a:t>QUE</a:t>
            </a:r>
            <a:r>
              <a:rPr lang="es-CO" sz="2800" i="1" dirty="0">
                <a:solidFill>
                  <a:srgbClr val="0070C0"/>
                </a:solidFill>
              </a:rPr>
              <a:t> </a:t>
            </a:r>
            <a:r>
              <a:rPr lang="es-CO" sz="2800" b="1" i="1" dirty="0">
                <a:solidFill>
                  <a:srgbClr val="0070C0"/>
                </a:solidFill>
              </a:rPr>
              <a:t>ME</a:t>
            </a:r>
            <a:r>
              <a:rPr lang="es-CO" sz="2800" i="1" dirty="0">
                <a:solidFill>
                  <a:srgbClr val="0070C0"/>
                </a:solidFill>
              </a:rPr>
              <a:t> </a:t>
            </a:r>
            <a:r>
              <a:rPr lang="es-CO" sz="2800" b="1" i="1" dirty="0">
                <a:solidFill>
                  <a:srgbClr val="0070C0"/>
                </a:solidFill>
              </a:rPr>
              <a:t>BENDIGAS</a:t>
            </a:r>
            <a:r>
              <a:rPr lang="es-CO" sz="2800" dirty="0"/>
              <a:t>» </a:t>
            </a:r>
            <a:r>
              <a:rPr lang="es-CO" sz="2800" dirty="0">
                <a:solidFill>
                  <a:srgbClr val="FF0000"/>
                </a:solidFill>
              </a:rPr>
              <a:t>(Gen.32:26). </a:t>
            </a:r>
            <a:r>
              <a:rPr lang="es-CO" sz="2800" dirty="0"/>
              <a:t>Debemos luchar en oración constante,  para obtener la victoria sobre nuestro carácter deformado.</a:t>
            </a:r>
          </a:p>
        </p:txBody>
      </p:sp>
      <p:pic>
        <p:nvPicPr>
          <p:cNvPr id="1026" name="Picture 2" descr="http://ts4.mm.bing.net/images/thumbnail.aspx?q=4810716238512667&amp;id=f4e330b64f535809cf43a818df579d6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789040"/>
            <a:ext cx="2736304" cy="2589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765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latin typeface="Agency FB" pitchFamily="34" charset="0"/>
              </a:rPr>
              <a:t>¿Cómo demostramos que estamos en crecimiento en Cristo?</a:t>
            </a:r>
            <a:endParaRPr lang="es-CO" i="1" dirty="0">
              <a:latin typeface="Agency FB" pitchFamily="34" charset="0"/>
            </a:endParaRPr>
          </a:p>
        </p:txBody>
      </p:sp>
      <p:sp>
        <p:nvSpPr>
          <p:cNvPr id="3" name="2 Marcador de contenido"/>
          <p:cNvSpPr>
            <a:spLocks noGrp="1"/>
          </p:cNvSpPr>
          <p:nvPr>
            <p:ph idx="1"/>
          </p:nvPr>
        </p:nvSpPr>
        <p:spPr>
          <a:xfrm>
            <a:off x="323528" y="1600200"/>
            <a:ext cx="8568952" cy="4997152"/>
          </a:xfrm>
          <a:blipFill>
            <a:blip r:embed="rId2"/>
            <a:tile tx="0" ty="0" sx="100000" sy="100000" flip="none" algn="tl"/>
          </a:blipFill>
        </p:spPr>
        <p:txBody>
          <a:bodyPr>
            <a:normAutofit fontScale="92500"/>
          </a:bodyPr>
          <a:lstStyle/>
          <a:p>
            <a:pPr marL="0" indent="0" algn="ctr">
              <a:buNone/>
            </a:pPr>
            <a:r>
              <a:rPr lang="es-CO" dirty="0"/>
              <a:t> </a:t>
            </a:r>
            <a:r>
              <a:rPr lang="es-CO" sz="3000" dirty="0" smtClean="0"/>
              <a:t>Una de las ramas del crecimiento en Cristo se demuestra en que estamos en armonía con nuestro prójimo: </a:t>
            </a:r>
          </a:p>
          <a:p>
            <a:pPr marL="0" indent="0" algn="ctr">
              <a:buNone/>
            </a:pPr>
            <a:r>
              <a:rPr lang="es-CO" sz="3000" dirty="0"/>
              <a:t> </a:t>
            </a:r>
            <a:r>
              <a:rPr lang="es-CO" sz="3000" dirty="0" smtClean="0">
                <a:solidFill>
                  <a:srgbClr val="FF0000"/>
                </a:solidFill>
              </a:rPr>
              <a:t> 1 </a:t>
            </a:r>
            <a:r>
              <a:rPr lang="es-CO" sz="3000" b="1" dirty="0" smtClean="0">
                <a:solidFill>
                  <a:srgbClr val="FF0000"/>
                </a:solidFill>
              </a:rPr>
              <a:t>Juan 2:9</a:t>
            </a:r>
            <a:r>
              <a:rPr lang="es-CO" sz="3000" b="1" dirty="0" smtClean="0"/>
              <a:t>. </a:t>
            </a:r>
            <a:r>
              <a:rPr lang="es-CO" sz="3000" b="1" dirty="0" smtClean="0">
                <a:solidFill>
                  <a:srgbClr val="0070C0"/>
                </a:solidFill>
              </a:rPr>
              <a:t>«</a:t>
            </a:r>
            <a:r>
              <a:rPr lang="es-CO" sz="3000" i="1" dirty="0" smtClean="0">
                <a:solidFill>
                  <a:srgbClr val="0070C0"/>
                </a:solidFill>
              </a:rPr>
              <a:t>El </a:t>
            </a:r>
            <a:r>
              <a:rPr lang="es-CO" sz="3000" i="1" dirty="0">
                <a:solidFill>
                  <a:srgbClr val="0070C0"/>
                </a:solidFill>
              </a:rPr>
              <a:t>que dice que está en la luz y odia a su hermano, está todavía en </a:t>
            </a:r>
            <a:r>
              <a:rPr lang="es-CO" sz="3000" i="1" dirty="0" smtClean="0">
                <a:solidFill>
                  <a:srgbClr val="0070C0"/>
                </a:solidFill>
              </a:rPr>
              <a:t>tinieblas».</a:t>
            </a:r>
          </a:p>
          <a:p>
            <a:pPr marL="0" indent="0" algn="ctr">
              <a:buNone/>
            </a:pPr>
            <a:endParaRPr lang="es-CO" sz="3000" dirty="0"/>
          </a:p>
          <a:p>
            <a:pPr marL="0" indent="0" algn="ctr">
              <a:buNone/>
            </a:pPr>
            <a:r>
              <a:rPr lang="es-CO" sz="3000" dirty="0"/>
              <a:t> </a:t>
            </a:r>
            <a:r>
              <a:rPr lang="es-CO" sz="3000" i="1" u="sng" dirty="0"/>
              <a:t>El más leve rastro de odio es suficiente para mostrar que el Dios de amor no gobierna plenamente el </a:t>
            </a:r>
            <a:r>
              <a:rPr lang="es-CO" sz="3000" i="1" u="sng" dirty="0" smtClean="0"/>
              <a:t>corazón</a:t>
            </a:r>
            <a:r>
              <a:rPr lang="es-CO" sz="3000" dirty="0" smtClean="0"/>
              <a:t>. </a:t>
            </a:r>
            <a:r>
              <a:rPr lang="es-CO" sz="2800" dirty="0"/>
              <a:t>El que dice que disfruta de luz espiritual y sin embargo alberga dio hacia un hermano en la fe, demuestra claramente que está en tinieblas espirituales “</a:t>
            </a:r>
            <a:r>
              <a:rPr lang="es-CO" sz="2800" i="1" u="sng" dirty="0"/>
              <a:t>todavía</a:t>
            </a:r>
            <a:r>
              <a:rPr lang="es-CO" sz="2800" dirty="0"/>
              <a:t>”, es decir, en el mismo momento en que se jacta de estar en la luz. </a:t>
            </a:r>
            <a:endParaRPr lang="es-CO" sz="3000" dirty="0"/>
          </a:p>
          <a:p>
            <a:pPr marL="0" indent="0" algn="ctr">
              <a:buNone/>
            </a:pPr>
            <a:endParaRPr lang="es-CO" sz="3000" dirty="0"/>
          </a:p>
        </p:txBody>
      </p:sp>
    </p:spTree>
    <p:extLst>
      <p:ext uri="{BB962C8B-B14F-4D97-AF65-F5344CB8AC3E}">
        <p14:creationId xmlns:p14="http://schemas.microsoft.com/office/powerpoint/2010/main" val="178568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Effect transition="in" filter="barn(inVertical)">
                                      <p:cBhvr>
                                        <p:cTn id="25" dur="500"/>
                                        <p:tgtEl>
                                          <p:spTgt spid="3">
                                            <p:bg/>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barn(inVertical)">
                                      <p:cBhvr>
                                        <p:cTn id="30" dur="500"/>
                                        <p:tgtEl>
                                          <p:spTgt spid="3">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Effect transition="in" filter="barn(inVertical)">
                                      <p:cBhvr>
                                        <p:cTn id="35" dur="500"/>
                                        <p:tgtEl>
                                          <p:spTgt spid="3">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barn(inVertical)">
                                      <p:cBhvr>
                                        <p:cTn id="4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gradFill>
            <a:gsLst>
              <a:gs pos="0">
                <a:srgbClr val="FFEFD1"/>
              </a:gs>
              <a:gs pos="64999">
                <a:srgbClr val="F0EBD5"/>
              </a:gs>
              <a:gs pos="100000">
                <a:srgbClr val="D1C39F"/>
              </a:gs>
            </a:gsLst>
            <a:lin ang="5400000" scaled="0"/>
          </a:gradFill>
        </p:spPr>
        <p:txBody>
          <a:bodyPr>
            <a:normAutofit fontScale="92500"/>
          </a:bodyPr>
          <a:lstStyle/>
          <a:p>
            <a:pPr marL="0" indent="0" algn="ctr">
              <a:buNone/>
            </a:pPr>
            <a:r>
              <a:rPr lang="es-CO" dirty="0">
                <a:solidFill>
                  <a:srgbClr val="FF0000"/>
                </a:solidFill>
              </a:rPr>
              <a:t>1 Juan 3:14,15</a:t>
            </a:r>
            <a:r>
              <a:rPr lang="es-CO" dirty="0" smtClean="0"/>
              <a:t>.</a:t>
            </a:r>
            <a:r>
              <a:rPr lang="es-CO" dirty="0"/>
              <a:t> </a:t>
            </a:r>
            <a:r>
              <a:rPr lang="es-CO" dirty="0" smtClean="0"/>
              <a:t>«</a:t>
            </a:r>
            <a:r>
              <a:rPr lang="es-CO" sz="2800" dirty="0" smtClean="0"/>
              <a:t>Nosotros </a:t>
            </a:r>
            <a:r>
              <a:rPr lang="es-CO" sz="2800" dirty="0"/>
              <a:t>sabemos que hemos pasado de muerte a vida</a:t>
            </a:r>
            <a:r>
              <a:rPr lang="es-CO" sz="2800" dirty="0" smtClean="0"/>
              <a:t>, </a:t>
            </a:r>
            <a:r>
              <a:rPr lang="es-CO" sz="2800" dirty="0"/>
              <a:t>porque amamos a los hermanos. </a:t>
            </a:r>
            <a:r>
              <a:rPr lang="es-CO" sz="2800" i="1" dirty="0">
                <a:solidFill>
                  <a:srgbClr val="0070C0"/>
                </a:solidFill>
              </a:rPr>
              <a:t>El que no ama a su </a:t>
            </a:r>
            <a:r>
              <a:rPr lang="es-CO" sz="2800" i="1" dirty="0" smtClean="0">
                <a:solidFill>
                  <a:srgbClr val="0070C0"/>
                </a:solidFill>
              </a:rPr>
              <a:t>hermano </a:t>
            </a:r>
            <a:r>
              <a:rPr lang="es-CO" sz="2800" i="1" dirty="0">
                <a:solidFill>
                  <a:srgbClr val="0070C0"/>
                </a:solidFill>
              </a:rPr>
              <a:t>permanece en </a:t>
            </a:r>
            <a:r>
              <a:rPr lang="es-CO" sz="2800" i="1" dirty="0" smtClean="0">
                <a:solidFill>
                  <a:srgbClr val="0070C0"/>
                </a:solidFill>
              </a:rPr>
              <a:t>muerte</a:t>
            </a:r>
            <a:r>
              <a:rPr lang="es-CO" sz="2800" dirty="0" smtClean="0"/>
              <a:t>.</a:t>
            </a:r>
            <a:r>
              <a:rPr lang="es-CO" sz="2800" dirty="0"/>
              <a:t> </a:t>
            </a:r>
            <a:r>
              <a:rPr lang="es-CO" sz="2800" b="1" baseline="30000" dirty="0" smtClean="0"/>
              <a:t>15 </a:t>
            </a:r>
            <a:r>
              <a:rPr lang="es-CO" sz="2800" dirty="0"/>
              <a:t>Todo aquel que odia a su hermano es </a:t>
            </a:r>
            <a:r>
              <a:rPr lang="es-CO" sz="2800" i="1" dirty="0" smtClean="0">
                <a:solidFill>
                  <a:srgbClr val="0070C0"/>
                </a:solidFill>
              </a:rPr>
              <a:t>homicida</a:t>
            </a:r>
            <a:r>
              <a:rPr lang="es-CO" sz="2800" dirty="0" smtClean="0"/>
              <a:t> </a:t>
            </a:r>
            <a:r>
              <a:rPr lang="es-CO" sz="2800" dirty="0"/>
              <a:t>y sabéis que </a:t>
            </a:r>
            <a:r>
              <a:rPr lang="es-CO" sz="2800" i="1" dirty="0">
                <a:solidFill>
                  <a:srgbClr val="0070C0"/>
                </a:solidFill>
              </a:rPr>
              <a:t>ningún homicida tiene vida eterna permanente en </a:t>
            </a:r>
            <a:r>
              <a:rPr lang="es-CO" sz="2800" i="1" dirty="0" smtClean="0">
                <a:solidFill>
                  <a:srgbClr val="0070C0"/>
                </a:solidFill>
              </a:rPr>
              <a:t>él»</a:t>
            </a:r>
            <a:endParaRPr lang="es-CO" sz="2800" i="1" dirty="0">
              <a:solidFill>
                <a:srgbClr val="0070C0"/>
              </a:solidFill>
            </a:endParaRPr>
          </a:p>
          <a:p>
            <a:endParaRPr lang="es-CO" sz="2800" dirty="0" smtClean="0"/>
          </a:p>
          <a:p>
            <a:pPr marL="0" indent="0" algn="ctr">
              <a:buNone/>
            </a:pPr>
            <a:r>
              <a:rPr lang="es-CO" sz="2800" dirty="0" smtClean="0"/>
              <a:t>Dios </a:t>
            </a:r>
            <a:r>
              <a:rPr lang="es-CO" sz="2800" dirty="0"/>
              <a:t>quiere un pueblo </a:t>
            </a:r>
            <a:r>
              <a:rPr lang="es-CO" sz="2800" dirty="0" smtClean="0"/>
              <a:t>unido </a:t>
            </a:r>
            <a:r>
              <a:rPr lang="es-CO" sz="2800" dirty="0" smtClean="0">
                <a:solidFill>
                  <a:srgbClr val="FF0000"/>
                </a:solidFill>
              </a:rPr>
              <a:t>(lea Juan 17:21)</a:t>
            </a:r>
            <a:r>
              <a:rPr lang="es-CO" sz="2800" dirty="0" smtClean="0"/>
              <a:t>. Yo </a:t>
            </a:r>
            <a:r>
              <a:rPr lang="es-CO" sz="2800" dirty="0"/>
              <a:t>puedo estar en la iglesia pero estar </a:t>
            </a:r>
            <a:r>
              <a:rPr lang="es-CO" sz="2800" dirty="0" smtClean="0"/>
              <a:t>perdido, si albergo resentimiento contra mi hermano, y a la ves aspirar a estar con él en el cielo.</a:t>
            </a:r>
          </a:p>
          <a:p>
            <a:pPr marL="0" indent="0">
              <a:buNone/>
            </a:pPr>
            <a:endParaRPr lang="es-CO" sz="2800" dirty="0"/>
          </a:p>
          <a:p>
            <a:pPr marL="0" indent="0">
              <a:buNone/>
            </a:pPr>
            <a:r>
              <a:rPr lang="es-CO" sz="2800" dirty="0" smtClean="0"/>
              <a:t> Aborrecer es contrario a amar, es decir no seguir la orden de Cristo: «Este </a:t>
            </a:r>
            <a:r>
              <a:rPr lang="es-CO" sz="2800" dirty="0"/>
              <a:t>es mi mandamiento: </a:t>
            </a:r>
            <a:r>
              <a:rPr lang="es-CO" sz="2800" i="1" dirty="0" smtClean="0">
                <a:solidFill>
                  <a:srgbClr val="0070C0"/>
                </a:solidFill>
              </a:rPr>
              <a:t>Que </a:t>
            </a:r>
            <a:r>
              <a:rPr lang="es-CO" sz="2800" i="1" dirty="0">
                <a:solidFill>
                  <a:srgbClr val="0070C0"/>
                </a:solidFill>
              </a:rPr>
              <a:t>os améis unos a otros, como yo os he </a:t>
            </a:r>
            <a:r>
              <a:rPr lang="es-CO" sz="2800" i="1" dirty="0" smtClean="0">
                <a:solidFill>
                  <a:srgbClr val="0070C0"/>
                </a:solidFill>
              </a:rPr>
              <a:t>amado»</a:t>
            </a:r>
            <a:r>
              <a:rPr lang="es-CO" sz="2800" dirty="0" smtClean="0"/>
              <a:t> </a:t>
            </a:r>
            <a:r>
              <a:rPr lang="es-CO" sz="2800" dirty="0" smtClean="0">
                <a:solidFill>
                  <a:srgbClr val="FF0000"/>
                </a:solidFill>
              </a:rPr>
              <a:t>(Juan 15:12). </a:t>
            </a:r>
            <a:endParaRPr lang="es-CO" sz="2800" dirty="0">
              <a:solidFill>
                <a:srgbClr val="FF0000"/>
              </a:solidFill>
            </a:endParaRPr>
          </a:p>
          <a:p>
            <a:endParaRPr lang="es-CO" sz="2800" dirty="0"/>
          </a:p>
          <a:p>
            <a:endParaRPr lang="es-CO" sz="2800" dirty="0"/>
          </a:p>
        </p:txBody>
      </p:sp>
    </p:spTree>
    <p:extLst>
      <p:ext uri="{BB962C8B-B14F-4D97-AF65-F5344CB8AC3E}">
        <p14:creationId xmlns:p14="http://schemas.microsoft.com/office/powerpoint/2010/main" val="306852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fontScale="92500" lnSpcReduction="20000"/>
          </a:bodyPr>
          <a:lstStyle/>
          <a:p>
            <a:pPr marL="0" indent="0" algn="ctr">
              <a:buNone/>
            </a:pPr>
            <a:r>
              <a:rPr lang="es-CO" dirty="0" smtClean="0">
                <a:solidFill>
                  <a:srgbClr val="FF0000"/>
                </a:solidFill>
              </a:rPr>
              <a:t>1 Juan 4:20</a:t>
            </a:r>
            <a:r>
              <a:rPr lang="es-CO" dirty="0" smtClean="0"/>
              <a:t>.</a:t>
            </a:r>
            <a:r>
              <a:rPr lang="es-CO" dirty="0"/>
              <a:t> </a:t>
            </a:r>
            <a:r>
              <a:rPr lang="es-CO" i="1" dirty="0">
                <a:solidFill>
                  <a:srgbClr val="0070C0"/>
                </a:solidFill>
              </a:rPr>
              <a:t>Si alguno dice: "Yo amo a Dios", pero odia a su hermano, es </a:t>
            </a:r>
            <a:r>
              <a:rPr lang="es-CO" i="1" u="sng" dirty="0">
                <a:solidFill>
                  <a:srgbClr val="0070C0"/>
                </a:solidFill>
              </a:rPr>
              <a:t>mentiroso</a:t>
            </a:r>
            <a:r>
              <a:rPr lang="es-CO" i="1" dirty="0">
                <a:solidFill>
                  <a:srgbClr val="0070C0"/>
                </a:solidFill>
              </a:rPr>
              <a:t>, pues el que no ama a su hermano a quien ha visto, ¿cómo puede amar a Dios a quien no ha visto</a:t>
            </a:r>
            <a:r>
              <a:rPr lang="es-CO" i="1" dirty="0" smtClean="0">
                <a:solidFill>
                  <a:srgbClr val="0070C0"/>
                </a:solidFill>
              </a:rPr>
              <a:t>?</a:t>
            </a:r>
          </a:p>
          <a:p>
            <a:pPr marL="0" indent="0">
              <a:buNone/>
            </a:pPr>
            <a:endParaRPr lang="es-CO" dirty="0"/>
          </a:p>
          <a:p>
            <a:pPr marL="0" indent="0" algn="ctr">
              <a:buNone/>
            </a:pPr>
            <a:r>
              <a:rPr lang="es-CO" dirty="0"/>
              <a:t>Es fácil hacer esta afirmación, pero el apóstol muestra que es igualmente fácil poner a prueba la verdad de ella</a:t>
            </a:r>
            <a:r>
              <a:rPr lang="es-CO" dirty="0" smtClean="0"/>
              <a:t>.</a:t>
            </a:r>
          </a:p>
          <a:p>
            <a:pPr marL="0" indent="0" algn="ctr">
              <a:buNone/>
            </a:pPr>
            <a:endParaRPr lang="es-CO" dirty="0" smtClean="0"/>
          </a:p>
          <a:p>
            <a:pPr marL="0" indent="0" algn="ctr">
              <a:buNone/>
            </a:pPr>
            <a:r>
              <a:rPr lang="es-CO" dirty="0" smtClean="0"/>
              <a:t>Hacer </a:t>
            </a:r>
            <a:r>
              <a:rPr lang="es-CO" dirty="0"/>
              <a:t>profesión de fe con palabras es natural y </a:t>
            </a:r>
            <a:r>
              <a:rPr lang="es-CO" dirty="0" smtClean="0"/>
              <a:t>necesario, </a:t>
            </a:r>
            <a:r>
              <a:rPr lang="es-CO" i="1" dirty="0">
                <a:solidFill>
                  <a:srgbClr val="0070C0"/>
                </a:solidFill>
              </a:rPr>
              <a:t>pero no suficiente</a:t>
            </a:r>
            <a:r>
              <a:rPr lang="es-CO" dirty="0"/>
              <a:t>.  Esta profesión debe ser comprobada por la actitud del que la hace hacia sus prójimos.  Un examen de la calidad del amor de una persona por sus hermanos, revelará mucho en cuanto a si su amor a Dios puede ser creído. </a:t>
            </a:r>
          </a:p>
          <a:p>
            <a:pPr marL="0" indent="0">
              <a:buNone/>
            </a:pPr>
            <a:endParaRPr lang="es-CO" dirty="0" smtClean="0"/>
          </a:p>
        </p:txBody>
      </p:sp>
      <p:sp>
        <p:nvSpPr>
          <p:cNvPr id="4" name="3 Rectángulo"/>
          <p:cNvSpPr/>
          <p:nvPr/>
        </p:nvSpPr>
        <p:spPr>
          <a:xfrm>
            <a:off x="2286000" y="2828836"/>
            <a:ext cx="4572000" cy="369332"/>
          </a:xfrm>
          <a:prstGeom prst="rect">
            <a:avLst/>
          </a:prstGeom>
        </p:spPr>
        <p:txBody>
          <a:bodyPr>
            <a:spAutoFit/>
          </a:bodyPr>
          <a:lstStyle/>
          <a:p>
            <a:r>
              <a:rPr lang="es-CO" dirty="0" smtClean="0"/>
              <a:t>2</a:t>
            </a:r>
            <a:endParaRPr lang="es-CO" dirty="0"/>
          </a:p>
        </p:txBody>
      </p:sp>
    </p:spTree>
    <p:extLst>
      <p:ext uri="{BB962C8B-B14F-4D97-AF65-F5344CB8AC3E}">
        <p14:creationId xmlns:p14="http://schemas.microsoft.com/office/powerpoint/2010/main" val="155127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latin typeface="Agency FB" pitchFamily="34" charset="0"/>
              </a:rPr>
              <a:t>¿Qué debe hacer el que quiere alcanzar el crecimiento en Cristo?</a:t>
            </a:r>
            <a:endParaRPr lang="es-CO" i="1" dirty="0">
              <a:latin typeface="Agency FB" pitchFamily="34" charset="0"/>
            </a:endParaRPr>
          </a:p>
        </p:txBody>
      </p:sp>
      <p:sp>
        <p:nvSpPr>
          <p:cNvPr id="3" name="2 Marcador de contenido"/>
          <p:cNvSpPr>
            <a:spLocks noGrp="1"/>
          </p:cNvSpPr>
          <p:nvPr>
            <p:ph idx="1"/>
          </p:nvPr>
        </p:nvSpPr>
        <p:spPr>
          <a:xfrm>
            <a:off x="457200" y="1600201"/>
            <a:ext cx="8229600" cy="2044824"/>
          </a:xfrm>
        </p:spPr>
        <p:txBody>
          <a:bodyPr>
            <a:normAutofit/>
          </a:bodyPr>
          <a:lstStyle/>
          <a:p>
            <a:pPr marL="0" indent="0" algn="ctr">
              <a:buNone/>
            </a:pPr>
            <a:r>
              <a:rPr lang="es-CO" dirty="0" smtClean="0">
                <a:solidFill>
                  <a:srgbClr val="FF0000"/>
                </a:solidFill>
              </a:rPr>
              <a:t>1 Tim.6:12.</a:t>
            </a:r>
            <a:r>
              <a:rPr lang="es-CO" b="1" baseline="30000" dirty="0"/>
              <a:t> </a:t>
            </a:r>
            <a:r>
              <a:rPr lang="es-CO" b="1" baseline="30000" dirty="0" smtClean="0"/>
              <a:t>«</a:t>
            </a:r>
            <a:r>
              <a:rPr lang="es-CO" i="1" dirty="0" smtClean="0">
                <a:solidFill>
                  <a:srgbClr val="0070C0"/>
                </a:solidFill>
              </a:rPr>
              <a:t>Pelea</a:t>
            </a:r>
            <a:r>
              <a:rPr lang="es-CO" dirty="0" smtClean="0"/>
              <a:t> </a:t>
            </a:r>
            <a:r>
              <a:rPr lang="es-CO" dirty="0"/>
              <a:t>la buena batalla de la fe, </a:t>
            </a:r>
            <a:r>
              <a:rPr lang="es-CO" i="1" dirty="0">
                <a:solidFill>
                  <a:srgbClr val="0070C0"/>
                </a:solidFill>
              </a:rPr>
              <a:t>echa mano de la vida eterna</a:t>
            </a:r>
            <a:r>
              <a:rPr lang="es-CO" dirty="0"/>
              <a:t>, a la cual asimismo fuiste llamado, habiendo hecho la buena profesión delante de muchos </a:t>
            </a:r>
            <a:r>
              <a:rPr lang="es-CO" dirty="0" smtClean="0"/>
              <a:t>testigos».</a:t>
            </a:r>
          </a:p>
        </p:txBody>
      </p:sp>
      <p:sp>
        <p:nvSpPr>
          <p:cNvPr id="4" name="3 Rectángulo redondeado"/>
          <p:cNvSpPr/>
          <p:nvPr/>
        </p:nvSpPr>
        <p:spPr>
          <a:xfrm>
            <a:off x="539552" y="3717032"/>
            <a:ext cx="4248472" cy="2736304"/>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smtClean="0">
                <a:solidFill>
                  <a:schemeClr val="tx1"/>
                </a:solidFill>
              </a:rPr>
              <a:t>Aquí Pablo </a:t>
            </a:r>
            <a:r>
              <a:rPr lang="es-CO" sz="2800" b="1" dirty="0">
                <a:solidFill>
                  <a:schemeClr val="tx1"/>
                </a:solidFill>
              </a:rPr>
              <a:t>compara la vida cristiana con los concursos de atletismo familiares a los habitantes del Asia Menor. </a:t>
            </a:r>
          </a:p>
        </p:txBody>
      </p:sp>
      <p:pic>
        <p:nvPicPr>
          <p:cNvPr id="1026" name="Picture 2" descr="http://ts3.mm.bing.net/images/thumbnail.aspx?q=4651755233870330&amp;id=1943c1556a58dfe68c862825d6da4e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717032"/>
            <a:ext cx="3888432"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893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randombar(horizontal)">
                                      <p:cBhvr>
                                        <p:cTn id="25" dur="500"/>
                                        <p:tgtEl>
                                          <p:spTgt spid="1026"/>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in)">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4402832" cy="3816424"/>
          </a:xfrm>
          <a:blipFill>
            <a:blip r:embed="rId2"/>
            <a:tile tx="0" ty="0" sx="100000" sy="100000" flip="none" algn="tl"/>
          </a:blipFill>
        </p:spPr>
        <p:txBody>
          <a:bodyPr>
            <a:normAutofit fontScale="92500" lnSpcReduction="20000"/>
          </a:bodyPr>
          <a:lstStyle/>
          <a:p>
            <a:pPr marL="0" indent="0" algn="ctr">
              <a:buNone/>
            </a:pPr>
            <a:r>
              <a:rPr lang="es-CO" dirty="0" smtClean="0"/>
              <a:t>La </a:t>
            </a:r>
            <a:r>
              <a:rPr lang="es-CO" dirty="0"/>
              <a:t>victoria era el resultado de una perseverancia resuelta y de un rígido dominio propio.  </a:t>
            </a:r>
            <a:endParaRPr lang="es-CO" dirty="0" smtClean="0"/>
          </a:p>
          <a:p>
            <a:pPr marL="0" indent="0">
              <a:buNone/>
            </a:pPr>
            <a:endParaRPr lang="es-CO" dirty="0"/>
          </a:p>
          <a:p>
            <a:pPr marL="0" indent="0" algn="ctr">
              <a:buNone/>
            </a:pPr>
            <a:r>
              <a:rPr lang="es-CO" dirty="0" smtClean="0"/>
              <a:t>Una </a:t>
            </a:r>
            <a:r>
              <a:rPr lang="es-CO" dirty="0"/>
              <a:t>vez que empezaba la carrera no había tiempo para asuntos colaterales ni intereses divididos. </a:t>
            </a:r>
          </a:p>
        </p:txBody>
      </p:sp>
      <p:sp>
        <p:nvSpPr>
          <p:cNvPr id="4" name="3 Rectángulo"/>
          <p:cNvSpPr/>
          <p:nvPr/>
        </p:nvSpPr>
        <p:spPr>
          <a:xfrm>
            <a:off x="539552" y="4725144"/>
            <a:ext cx="8136904" cy="1384995"/>
          </a:xfrm>
          <a:prstGeom prst="rect">
            <a:avLst/>
          </a:prstGeom>
          <a:blipFill>
            <a:blip r:embed="rId2"/>
            <a:tile tx="0" ty="0" sx="100000" sy="100000" flip="none" algn="tl"/>
          </a:blipFill>
        </p:spPr>
        <p:txBody>
          <a:bodyPr wrap="square">
            <a:spAutoFit/>
          </a:bodyPr>
          <a:lstStyle/>
          <a:p>
            <a:pPr algn="ctr"/>
            <a:r>
              <a:rPr lang="es-CO" dirty="0"/>
              <a:t> </a:t>
            </a:r>
            <a:r>
              <a:rPr lang="es-CO" sz="2800" dirty="0"/>
              <a:t>Un corredor tampoco se detiene en la mitad de su carrera para </a:t>
            </a:r>
            <a:r>
              <a:rPr lang="es-CO" sz="2800" i="1" dirty="0">
                <a:solidFill>
                  <a:srgbClr val="0070C0"/>
                </a:solidFill>
              </a:rPr>
              <a:t>jactarse de lo bien que está </a:t>
            </a:r>
            <a:r>
              <a:rPr lang="es-CO" sz="2800" i="1" dirty="0" smtClean="0">
                <a:solidFill>
                  <a:srgbClr val="0070C0"/>
                </a:solidFill>
              </a:rPr>
              <a:t>corriendo</a:t>
            </a:r>
          </a:p>
          <a:p>
            <a:pPr algn="ctr"/>
            <a:r>
              <a:rPr lang="es-CO" sz="2800" dirty="0" smtClean="0"/>
              <a:t> </a:t>
            </a:r>
            <a:r>
              <a:rPr lang="es-CO" sz="2800" dirty="0">
                <a:solidFill>
                  <a:srgbClr val="FF0000"/>
                </a:solidFill>
              </a:rPr>
              <a:t>(ver </a:t>
            </a:r>
            <a:r>
              <a:rPr lang="es-CO" sz="2800" dirty="0" smtClean="0">
                <a:solidFill>
                  <a:srgbClr val="FF0000"/>
                </a:solidFill>
              </a:rPr>
              <a:t>1Co. 9:25). </a:t>
            </a:r>
            <a:endParaRPr lang="es-CO" sz="2800" dirty="0">
              <a:solidFill>
                <a:srgbClr val="FF0000"/>
              </a:solidFill>
            </a:endParaRPr>
          </a:p>
        </p:txBody>
      </p:sp>
      <p:pic>
        <p:nvPicPr>
          <p:cNvPr id="2050" name="Picture 2" descr="http://ts2.mm.bing.net/images/thumbnail.aspx?q=4921492058146437&amp;id=e397e77d14a01697bd8420dbd1df0d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692696"/>
            <a:ext cx="3672408"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9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normAutofit/>
          </a:bodyPr>
          <a:lstStyle/>
          <a:p>
            <a:pPr marL="0" indent="0" algn="ctr">
              <a:buNone/>
            </a:pPr>
            <a:r>
              <a:rPr lang="es-CO" dirty="0" smtClean="0"/>
              <a:t>El participante </a:t>
            </a:r>
            <a:r>
              <a:rPr lang="es-CO" dirty="0"/>
              <a:t>continúa peleando para poder aferrarse de la recompensa de “la vida eterna” </a:t>
            </a:r>
            <a:r>
              <a:rPr lang="es-CO" dirty="0">
                <a:solidFill>
                  <a:srgbClr val="FF0000"/>
                </a:solidFill>
              </a:rPr>
              <a:t>(ver </a:t>
            </a:r>
            <a:r>
              <a:rPr lang="es-CO" dirty="0" smtClean="0">
                <a:solidFill>
                  <a:srgbClr val="FF0000"/>
                </a:solidFill>
              </a:rPr>
              <a:t> 1Co.9:24</a:t>
            </a:r>
            <a:r>
              <a:rPr lang="es-CO" dirty="0">
                <a:solidFill>
                  <a:srgbClr val="FF0000"/>
                </a:solidFill>
              </a:rPr>
              <a:t>; </a:t>
            </a:r>
            <a:r>
              <a:rPr lang="es-CO" dirty="0" smtClean="0">
                <a:solidFill>
                  <a:srgbClr val="FF0000"/>
                </a:solidFill>
              </a:rPr>
              <a:t>2Ti.4:8</a:t>
            </a:r>
            <a:r>
              <a:rPr lang="es-CO" dirty="0">
                <a:solidFill>
                  <a:srgbClr val="FF0000"/>
                </a:solidFill>
              </a:rPr>
              <a:t>). </a:t>
            </a:r>
            <a:r>
              <a:rPr lang="es-CO" dirty="0" smtClean="0"/>
              <a:t>  </a:t>
            </a:r>
            <a:endParaRPr lang="es-CO" dirty="0"/>
          </a:p>
        </p:txBody>
      </p:sp>
      <p:sp>
        <p:nvSpPr>
          <p:cNvPr id="4" name="3 Rectángulo"/>
          <p:cNvSpPr/>
          <p:nvPr/>
        </p:nvSpPr>
        <p:spPr>
          <a:xfrm>
            <a:off x="492776" y="2060848"/>
            <a:ext cx="1776465" cy="3785652"/>
          </a:xfrm>
          <a:prstGeom prst="rect">
            <a:avLst/>
          </a:prstGeom>
        </p:spPr>
        <p:txBody>
          <a:bodyPr wrap="square">
            <a:spAutoFit/>
          </a:bodyPr>
          <a:lstStyle/>
          <a:p>
            <a:pPr algn="ctr"/>
            <a:r>
              <a:rPr lang="es-CO" sz="2400" dirty="0"/>
              <a:t>Pablo contrasta la </a:t>
            </a:r>
            <a:r>
              <a:rPr lang="es-CO" sz="2400" i="1" dirty="0"/>
              <a:t>recompensa</a:t>
            </a:r>
            <a:r>
              <a:rPr lang="es-CO" sz="2400" dirty="0"/>
              <a:t> que recibirán los que sin reservas van en pos de una vida santificada</a:t>
            </a:r>
          </a:p>
        </p:txBody>
      </p:sp>
      <p:pic>
        <p:nvPicPr>
          <p:cNvPr id="5" name="Picture 2" descr="http://ts2.mm.bing.net/images/thumbnail.aspx?q=4769261215746885&amp;id=42363aa554078181cf145f0cba308f4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060848"/>
            <a:ext cx="2304256" cy="364163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ts4.mm.bing.net/images/thumbnail.aspx?q=4670438337020691&amp;id=5277ad18625f023f9601f9bed8a89f0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060848"/>
            <a:ext cx="2088232" cy="361043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7184602" y="2060848"/>
            <a:ext cx="1656184" cy="3785652"/>
          </a:xfrm>
          <a:prstGeom prst="rect">
            <a:avLst/>
          </a:prstGeom>
        </p:spPr>
        <p:txBody>
          <a:bodyPr wrap="square">
            <a:spAutoFit/>
          </a:bodyPr>
          <a:lstStyle/>
          <a:p>
            <a:pPr algn="ctr"/>
            <a:r>
              <a:rPr lang="es-CO" dirty="0" smtClean="0"/>
              <a:t> Con la </a:t>
            </a:r>
            <a:r>
              <a:rPr lang="es-CO" sz="2000" dirty="0"/>
              <a:t>p</a:t>
            </a:r>
            <a:r>
              <a:rPr lang="es-CO" sz="2000" dirty="0" smtClean="0"/>
              <a:t>aga </a:t>
            </a:r>
            <a:r>
              <a:rPr lang="es-CO" sz="2000" dirty="0"/>
              <a:t>de “destrucción y perdición” </a:t>
            </a:r>
            <a:r>
              <a:rPr lang="es-CO" sz="2000" dirty="0" smtClean="0"/>
              <a:t> </a:t>
            </a:r>
            <a:r>
              <a:rPr lang="es-CO" sz="2000" dirty="0"/>
              <a:t>que se dará a los que tuvieron la seguridad material como la meta de su tiempo y energía. </a:t>
            </a:r>
          </a:p>
        </p:txBody>
      </p:sp>
      <p:sp>
        <p:nvSpPr>
          <p:cNvPr id="7" name="6 Rectángulo"/>
          <p:cNvSpPr/>
          <p:nvPr/>
        </p:nvSpPr>
        <p:spPr>
          <a:xfrm>
            <a:off x="457707" y="5892656"/>
            <a:ext cx="8329193" cy="707886"/>
          </a:xfrm>
          <a:prstGeom prst="rect">
            <a:avLst/>
          </a:prstGeom>
          <a:blipFill>
            <a:blip r:embed="rId4"/>
            <a:tile tx="0" ty="0" sx="100000" sy="100000" flip="none" algn="tl"/>
          </a:blipFill>
        </p:spPr>
        <p:txBody>
          <a:bodyPr wrap="square">
            <a:spAutoFit/>
          </a:bodyPr>
          <a:lstStyle/>
          <a:p>
            <a:pPr algn="ctr"/>
            <a:r>
              <a:rPr lang="es-CO" sz="2000" dirty="0"/>
              <a:t>Entonces os volveréis </a:t>
            </a:r>
            <a:r>
              <a:rPr lang="es-CO" sz="2000" dirty="0" smtClean="0"/>
              <a:t> </a:t>
            </a:r>
            <a:r>
              <a:rPr lang="es-CO" sz="2000" dirty="0"/>
              <a:t>y discerniréis la </a:t>
            </a:r>
            <a:r>
              <a:rPr lang="es-CO" sz="2000" dirty="0" smtClean="0"/>
              <a:t>diferencia entre  el </a:t>
            </a:r>
            <a:r>
              <a:rPr lang="es-CO" sz="2000" dirty="0"/>
              <a:t>justo y el malo, </a:t>
            </a:r>
            <a:r>
              <a:rPr lang="es-CO" sz="2000" dirty="0" smtClean="0"/>
              <a:t>entre </a:t>
            </a:r>
            <a:r>
              <a:rPr lang="es-CO" sz="2000" dirty="0"/>
              <a:t>el que sirve a </a:t>
            </a:r>
            <a:r>
              <a:rPr lang="es-CO" sz="2000" dirty="0" smtClean="0"/>
              <a:t>Dios y </a:t>
            </a:r>
            <a:r>
              <a:rPr lang="es-CO" sz="2000" dirty="0"/>
              <a:t>el que no le </a:t>
            </a:r>
            <a:r>
              <a:rPr lang="es-CO" sz="2000" dirty="0" smtClean="0"/>
              <a:t>sirve </a:t>
            </a:r>
            <a:r>
              <a:rPr lang="es-CO" sz="2000" b="1" dirty="0" smtClean="0">
                <a:solidFill>
                  <a:srgbClr val="FF0000"/>
                </a:solidFill>
              </a:rPr>
              <a:t>(Malaquías 3:18).</a:t>
            </a:r>
            <a:endParaRPr lang="es-CO" sz="2000" b="1" dirty="0">
              <a:solidFill>
                <a:srgbClr val="FF0000"/>
              </a:solidFill>
            </a:endParaRPr>
          </a:p>
        </p:txBody>
      </p:sp>
    </p:spTree>
    <p:extLst>
      <p:ext uri="{BB962C8B-B14F-4D97-AF65-F5344CB8AC3E}">
        <p14:creationId xmlns:p14="http://schemas.microsoft.com/office/powerpoint/2010/main" val="176896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074"/>
                                        </p:tgtEl>
                                        <p:attrNameLst>
                                          <p:attrName>style.visibility</p:attrName>
                                        </p:attrNameLst>
                                      </p:cBhvr>
                                      <p:to>
                                        <p:strVal val="visible"/>
                                      </p:to>
                                    </p:set>
                                    <p:anim calcmode="lin" valueType="num">
                                      <p:cBhvr>
                                        <p:cTn id="33" dur="500" fill="hold"/>
                                        <p:tgtEl>
                                          <p:spTgt spid="3074"/>
                                        </p:tgtEl>
                                        <p:attrNameLst>
                                          <p:attrName>ppt_w</p:attrName>
                                        </p:attrNameLst>
                                      </p:cBhvr>
                                      <p:tavLst>
                                        <p:tav tm="0">
                                          <p:val>
                                            <p:fltVal val="0"/>
                                          </p:val>
                                        </p:tav>
                                        <p:tav tm="100000">
                                          <p:val>
                                            <p:strVal val="#ppt_w"/>
                                          </p:val>
                                        </p:tav>
                                      </p:tavLst>
                                    </p:anim>
                                    <p:anim calcmode="lin" valueType="num">
                                      <p:cBhvr>
                                        <p:cTn id="34" dur="500" fill="hold"/>
                                        <p:tgtEl>
                                          <p:spTgt spid="3074"/>
                                        </p:tgtEl>
                                        <p:attrNameLst>
                                          <p:attrName>ppt_h</p:attrName>
                                        </p:attrNameLst>
                                      </p:cBhvr>
                                      <p:tavLst>
                                        <p:tav tm="0">
                                          <p:val>
                                            <p:fltVal val="0"/>
                                          </p:val>
                                        </p:tav>
                                        <p:tav tm="100000">
                                          <p:val>
                                            <p:strVal val="#ppt_h"/>
                                          </p:val>
                                        </p:tav>
                                      </p:tavLst>
                                    </p:anim>
                                    <p:animEffect transition="in" filter="fade">
                                      <p:cBhvr>
                                        <p:cTn id="35" dur="500"/>
                                        <p:tgtEl>
                                          <p:spTgt spid="3074"/>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latin typeface="Agency FB" pitchFamily="34" charset="0"/>
              </a:rPr>
              <a:t>¿Cuándo alcanzó Pablo el limite de su crecimiento en Cristo? </a:t>
            </a:r>
            <a:endParaRPr lang="es-CO" i="1" dirty="0">
              <a:latin typeface="Agency FB" pitchFamily="34" charset="0"/>
            </a:endParaRPr>
          </a:p>
        </p:txBody>
      </p:sp>
      <p:sp>
        <p:nvSpPr>
          <p:cNvPr id="3" name="2 Marcador de contenido"/>
          <p:cNvSpPr>
            <a:spLocks noGrp="1"/>
          </p:cNvSpPr>
          <p:nvPr>
            <p:ph idx="1"/>
          </p:nvPr>
        </p:nvSpPr>
        <p:spPr>
          <a:xfrm>
            <a:off x="457200" y="1600201"/>
            <a:ext cx="8229600" cy="2044824"/>
          </a:xfrm>
        </p:spPr>
        <p:txBody>
          <a:bodyPr>
            <a:normAutofit/>
          </a:bodyPr>
          <a:lstStyle/>
          <a:p>
            <a:pPr marL="0" indent="0" algn="ctr">
              <a:buNone/>
            </a:pPr>
            <a:r>
              <a:rPr lang="es-CO" dirty="0">
                <a:solidFill>
                  <a:srgbClr val="FF0000"/>
                </a:solidFill>
              </a:rPr>
              <a:t>2 </a:t>
            </a:r>
            <a:r>
              <a:rPr lang="es-CO" dirty="0" smtClean="0">
                <a:solidFill>
                  <a:srgbClr val="FF0000"/>
                </a:solidFill>
              </a:rPr>
              <a:t>Tim.4:6,7. </a:t>
            </a:r>
            <a:r>
              <a:rPr lang="es-CO" i="1" dirty="0" smtClean="0">
                <a:solidFill>
                  <a:srgbClr val="0070C0"/>
                </a:solidFill>
              </a:rPr>
              <a:t>«Yo </a:t>
            </a:r>
            <a:r>
              <a:rPr lang="es-CO" i="1" dirty="0">
                <a:solidFill>
                  <a:srgbClr val="0070C0"/>
                </a:solidFill>
              </a:rPr>
              <a:t>ya estoy próximo a ser </a:t>
            </a:r>
            <a:r>
              <a:rPr lang="es-CO" i="1" u="sng" dirty="0" smtClean="0">
                <a:solidFill>
                  <a:srgbClr val="0070C0"/>
                </a:solidFill>
              </a:rPr>
              <a:t>sacrificado</a:t>
            </a:r>
            <a:r>
              <a:rPr lang="es-CO" i="1" dirty="0" smtClean="0">
                <a:solidFill>
                  <a:srgbClr val="0070C0"/>
                </a:solidFill>
              </a:rPr>
              <a:t>.</a:t>
            </a:r>
            <a:r>
              <a:rPr lang="es-CO" i="1" baseline="30000" dirty="0">
                <a:solidFill>
                  <a:srgbClr val="0070C0"/>
                </a:solidFill>
              </a:rPr>
              <a:t> </a:t>
            </a:r>
            <a:r>
              <a:rPr lang="es-CO" i="1" dirty="0" smtClean="0">
                <a:solidFill>
                  <a:srgbClr val="0070C0"/>
                </a:solidFill>
              </a:rPr>
              <a:t>El </a:t>
            </a:r>
            <a:r>
              <a:rPr lang="es-CO" i="1" dirty="0">
                <a:solidFill>
                  <a:srgbClr val="0070C0"/>
                </a:solidFill>
              </a:rPr>
              <a:t>tiempo de mi partida está </a:t>
            </a:r>
            <a:r>
              <a:rPr lang="es-CO" i="1" dirty="0" smtClean="0">
                <a:solidFill>
                  <a:srgbClr val="0070C0"/>
                </a:solidFill>
              </a:rPr>
              <a:t>cercano.</a:t>
            </a:r>
            <a:r>
              <a:rPr lang="es-CO" i="1" dirty="0">
                <a:solidFill>
                  <a:srgbClr val="0070C0"/>
                </a:solidFill>
              </a:rPr>
              <a:t> </a:t>
            </a:r>
            <a:r>
              <a:rPr lang="es-CO" i="1" u="sng" dirty="0" smtClean="0">
                <a:solidFill>
                  <a:srgbClr val="0070C0"/>
                </a:solidFill>
              </a:rPr>
              <a:t>He </a:t>
            </a:r>
            <a:r>
              <a:rPr lang="es-CO" i="1" u="sng" dirty="0">
                <a:solidFill>
                  <a:srgbClr val="0070C0"/>
                </a:solidFill>
              </a:rPr>
              <a:t>peleado la buena batalla, he acabado la carrera</a:t>
            </a:r>
            <a:r>
              <a:rPr lang="es-CO" i="1" u="sng" dirty="0" smtClean="0">
                <a:solidFill>
                  <a:srgbClr val="0070C0"/>
                </a:solidFill>
              </a:rPr>
              <a:t>, </a:t>
            </a:r>
            <a:r>
              <a:rPr lang="es-CO" i="1" u="sng" dirty="0">
                <a:solidFill>
                  <a:srgbClr val="0070C0"/>
                </a:solidFill>
              </a:rPr>
              <a:t>he guardado la </a:t>
            </a:r>
            <a:r>
              <a:rPr lang="es-CO" i="1" u="sng" dirty="0" smtClean="0">
                <a:solidFill>
                  <a:srgbClr val="0070C0"/>
                </a:solidFill>
              </a:rPr>
              <a:t>fe</a:t>
            </a:r>
            <a:r>
              <a:rPr lang="es-CO" i="1" dirty="0" smtClean="0">
                <a:solidFill>
                  <a:srgbClr val="0070C0"/>
                </a:solidFill>
              </a:rPr>
              <a:t>».</a:t>
            </a:r>
          </a:p>
        </p:txBody>
      </p:sp>
      <p:sp>
        <p:nvSpPr>
          <p:cNvPr id="4" name="3 Rectángulo"/>
          <p:cNvSpPr/>
          <p:nvPr/>
        </p:nvSpPr>
        <p:spPr>
          <a:xfrm>
            <a:off x="179512" y="4005064"/>
            <a:ext cx="5184576" cy="2677656"/>
          </a:xfrm>
          <a:prstGeom prst="rect">
            <a:avLst/>
          </a:prstGeom>
          <a:blipFill>
            <a:blip r:embed="rId2"/>
            <a:tile tx="0" ty="0" sx="100000" sy="100000" flip="none" algn="tl"/>
          </a:blipFill>
        </p:spPr>
        <p:txBody>
          <a:bodyPr wrap="square">
            <a:spAutoFit/>
          </a:bodyPr>
          <a:lstStyle/>
          <a:p>
            <a:pPr algn="ctr"/>
            <a:r>
              <a:rPr lang="es-CO" sz="2400" dirty="0"/>
              <a:t>La consagración de Pablo como embajador de Cristo implicaba una vida de constante lucha con las fuerzas del mal, </a:t>
            </a:r>
            <a:r>
              <a:rPr lang="es-CO" sz="2400" i="1" dirty="0">
                <a:solidFill>
                  <a:srgbClr val="0070C0"/>
                </a:solidFill>
              </a:rPr>
              <a:t>humanas o demoníacas</a:t>
            </a:r>
            <a:r>
              <a:rPr lang="es-CO" sz="2400" dirty="0"/>
              <a:t>.  El apóstol usaba bien “toda la armadura de Dios” mientras resistía valientemente “las asechanzas del diablo”. </a:t>
            </a:r>
          </a:p>
        </p:txBody>
      </p:sp>
      <p:pic>
        <p:nvPicPr>
          <p:cNvPr id="4098" name="Picture 2" descr="http://ts3.mm.bing.net/images/thumbnail.aspx?q=4975269343987498&amp;id=c161ed492613480db91553a58dc6a1f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005064"/>
            <a:ext cx="2016224" cy="267765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7852668" y="4044064"/>
            <a:ext cx="1111820" cy="2585323"/>
          </a:xfrm>
          <a:prstGeom prst="rect">
            <a:avLst/>
          </a:prstGeom>
        </p:spPr>
        <p:txBody>
          <a:bodyPr wrap="square">
            <a:spAutoFit/>
          </a:bodyPr>
          <a:lstStyle/>
          <a:p>
            <a:pPr algn="ctr"/>
            <a:r>
              <a:rPr lang="es-CO" dirty="0" smtClean="0">
                <a:solidFill>
                  <a:srgbClr val="FF0000"/>
                </a:solidFill>
              </a:rPr>
              <a:t>Pablo </a:t>
            </a:r>
            <a:r>
              <a:rPr lang="es-CO" dirty="0">
                <a:solidFill>
                  <a:srgbClr val="FF0000"/>
                </a:solidFill>
              </a:rPr>
              <a:t>pasó varios años de su </a:t>
            </a:r>
            <a:r>
              <a:rPr lang="es-CO" dirty="0" smtClean="0">
                <a:solidFill>
                  <a:srgbClr val="FF0000"/>
                </a:solidFill>
              </a:rPr>
              <a:t>crecimiento en Cristo  </a:t>
            </a:r>
            <a:r>
              <a:rPr lang="es-CO" dirty="0">
                <a:solidFill>
                  <a:srgbClr val="FF0000"/>
                </a:solidFill>
              </a:rPr>
              <a:t>en la </a:t>
            </a:r>
            <a:r>
              <a:rPr lang="es-CO" dirty="0" smtClean="0">
                <a:solidFill>
                  <a:srgbClr val="FF0000"/>
                </a:solidFill>
              </a:rPr>
              <a:t>cárcel</a:t>
            </a:r>
            <a:endParaRPr lang="es-CO" dirty="0">
              <a:solidFill>
                <a:srgbClr val="FF0000"/>
              </a:solidFill>
            </a:endParaRPr>
          </a:p>
        </p:txBody>
      </p:sp>
    </p:spTree>
    <p:extLst>
      <p:ext uri="{BB962C8B-B14F-4D97-AF65-F5344CB8AC3E}">
        <p14:creationId xmlns:p14="http://schemas.microsoft.com/office/powerpoint/2010/main" val="189159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4098"/>
                                        </p:tgtEl>
                                        <p:attrNameLst>
                                          <p:attrName>style.visibility</p:attrName>
                                        </p:attrNameLst>
                                      </p:cBhvr>
                                      <p:to>
                                        <p:strVal val="visible"/>
                                      </p:to>
                                    </p:set>
                                    <p:anim calcmode="lin" valueType="num">
                                      <p:cBhvr>
                                        <p:cTn id="17" dur="1000" fill="hold"/>
                                        <p:tgtEl>
                                          <p:spTgt spid="4098"/>
                                        </p:tgtEl>
                                        <p:attrNameLst>
                                          <p:attrName>ppt_w</p:attrName>
                                        </p:attrNameLst>
                                      </p:cBhvr>
                                      <p:tavLst>
                                        <p:tav tm="0">
                                          <p:val>
                                            <p:fltVal val="0"/>
                                          </p:val>
                                        </p:tav>
                                        <p:tav tm="100000">
                                          <p:val>
                                            <p:strVal val="#ppt_w"/>
                                          </p:val>
                                        </p:tav>
                                      </p:tavLst>
                                    </p:anim>
                                    <p:anim calcmode="lin" valueType="num">
                                      <p:cBhvr>
                                        <p:cTn id="18" dur="1000" fill="hold"/>
                                        <p:tgtEl>
                                          <p:spTgt spid="4098"/>
                                        </p:tgtEl>
                                        <p:attrNameLst>
                                          <p:attrName>ppt_h</p:attrName>
                                        </p:attrNameLst>
                                      </p:cBhvr>
                                      <p:tavLst>
                                        <p:tav tm="0">
                                          <p:val>
                                            <p:fltVal val="0"/>
                                          </p:val>
                                        </p:tav>
                                        <p:tav tm="100000">
                                          <p:val>
                                            <p:strVal val="#ppt_h"/>
                                          </p:val>
                                        </p:tav>
                                      </p:tavLst>
                                    </p:anim>
                                    <p:anim calcmode="lin" valueType="num">
                                      <p:cBhvr>
                                        <p:cTn id="19" dur="1000" fill="hold"/>
                                        <p:tgtEl>
                                          <p:spTgt spid="4098"/>
                                        </p:tgtEl>
                                        <p:attrNameLst>
                                          <p:attrName>style.rotation</p:attrName>
                                        </p:attrNameLst>
                                      </p:cBhvr>
                                      <p:tavLst>
                                        <p:tav tm="0">
                                          <p:val>
                                            <p:fltVal val="90"/>
                                          </p:val>
                                        </p:tav>
                                        <p:tav tm="100000">
                                          <p:val>
                                            <p:fltVal val="0"/>
                                          </p:val>
                                        </p:tav>
                                      </p:tavLst>
                                    </p:anim>
                                    <p:animEffect transition="in" filter="fade">
                                      <p:cBhvr>
                                        <p:cTn id="20" dur="1000"/>
                                        <p:tgtEl>
                                          <p:spTgt spid="4098"/>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80">
                                          <p:stCondLst>
                                            <p:cond delay="0"/>
                                          </p:stCondLst>
                                        </p:cTn>
                                        <p:tgtEl>
                                          <p:spTgt spid="5"/>
                                        </p:tgtEl>
                                      </p:cBhvr>
                                    </p:animEffect>
                                    <p:anim calcmode="lin" valueType="num">
                                      <p:cBhvr>
                                        <p:cTn id="3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9" dur="26">
                                          <p:stCondLst>
                                            <p:cond delay="650"/>
                                          </p:stCondLst>
                                        </p:cTn>
                                        <p:tgtEl>
                                          <p:spTgt spid="5"/>
                                        </p:tgtEl>
                                      </p:cBhvr>
                                      <p:to x="100000" y="60000"/>
                                    </p:animScale>
                                    <p:animScale>
                                      <p:cBhvr>
                                        <p:cTn id="40" dur="166" decel="50000">
                                          <p:stCondLst>
                                            <p:cond delay="676"/>
                                          </p:stCondLst>
                                        </p:cTn>
                                        <p:tgtEl>
                                          <p:spTgt spid="5"/>
                                        </p:tgtEl>
                                      </p:cBhvr>
                                      <p:to x="100000" y="100000"/>
                                    </p:animScale>
                                    <p:animScale>
                                      <p:cBhvr>
                                        <p:cTn id="41" dur="26">
                                          <p:stCondLst>
                                            <p:cond delay="1312"/>
                                          </p:stCondLst>
                                        </p:cTn>
                                        <p:tgtEl>
                                          <p:spTgt spid="5"/>
                                        </p:tgtEl>
                                      </p:cBhvr>
                                      <p:to x="100000" y="80000"/>
                                    </p:animScale>
                                    <p:animScale>
                                      <p:cBhvr>
                                        <p:cTn id="42" dur="166" decel="50000">
                                          <p:stCondLst>
                                            <p:cond delay="1338"/>
                                          </p:stCondLst>
                                        </p:cTn>
                                        <p:tgtEl>
                                          <p:spTgt spid="5"/>
                                        </p:tgtEl>
                                      </p:cBhvr>
                                      <p:to x="100000" y="100000"/>
                                    </p:animScale>
                                    <p:animScale>
                                      <p:cBhvr>
                                        <p:cTn id="43" dur="26">
                                          <p:stCondLst>
                                            <p:cond delay="1642"/>
                                          </p:stCondLst>
                                        </p:cTn>
                                        <p:tgtEl>
                                          <p:spTgt spid="5"/>
                                        </p:tgtEl>
                                      </p:cBhvr>
                                      <p:to x="100000" y="90000"/>
                                    </p:animScale>
                                    <p:animScale>
                                      <p:cBhvr>
                                        <p:cTn id="44" dur="166" decel="50000">
                                          <p:stCondLst>
                                            <p:cond delay="1668"/>
                                          </p:stCondLst>
                                        </p:cTn>
                                        <p:tgtEl>
                                          <p:spTgt spid="5"/>
                                        </p:tgtEl>
                                      </p:cBhvr>
                                      <p:to x="100000" y="100000"/>
                                    </p:animScale>
                                    <p:animScale>
                                      <p:cBhvr>
                                        <p:cTn id="45" dur="26">
                                          <p:stCondLst>
                                            <p:cond delay="1808"/>
                                          </p:stCondLst>
                                        </p:cTn>
                                        <p:tgtEl>
                                          <p:spTgt spid="5"/>
                                        </p:tgtEl>
                                      </p:cBhvr>
                                      <p:to x="100000" y="95000"/>
                                    </p:animScale>
                                    <p:animScale>
                                      <p:cBhvr>
                                        <p:cTn id="4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blipFill>
            <a:blip r:embed="rId2"/>
            <a:tile tx="0" ty="0" sx="100000" sy="100000" flip="none" algn="tl"/>
          </a:blipFill>
        </p:spPr>
        <p:txBody>
          <a:bodyPr>
            <a:normAutofit lnSpcReduction="10000"/>
          </a:bodyPr>
          <a:lstStyle/>
          <a:p>
            <a:pPr marL="0" indent="0" algn="ctr">
              <a:buNone/>
            </a:pPr>
            <a:r>
              <a:rPr lang="es-CO" dirty="0">
                <a:solidFill>
                  <a:srgbClr val="FF0000"/>
                </a:solidFill>
              </a:rPr>
              <a:t>Efesios 6:10-13</a:t>
            </a:r>
            <a:r>
              <a:rPr lang="es-CO" dirty="0" smtClean="0"/>
              <a:t>.</a:t>
            </a:r>
            <a:r>
              <a:rPr lang="es-CO" dirty="0"/>
              <a:t> Por lo demás, hermanos míos, </a:t>
            </a:r>
            <a:r>
              <a:rPr lang="es-CO" i="1" dirty="0">
                <a:solidFill>
                  <a:srgbClr val="0070C0"/>
                </a:solidFill>
              </a:rPr>
              <a:t>fortaleceos en el Señor y en su fuerza </a:t>
            </a:r>
            <a:r>
              <a:rPr lang="es-CO" i="1" dirty="0" smtClean="0">
                <a:solidFill>
                  <a:srgbClr val="0070C0"/>
                </a:solidFill>
              </a:rPr>
              <a:t>poderosa</a:t>
            </a:r>
            <a:r>
              <a:rPr lang="es-CO" dirty="0" smtClean="0"/>
              <a:t>.</a:t>
            </a:r>
            <a:r>
              <a:rPr lang="es-CO" dirty="0"/>
              <a:t> </a:t>
            </a:r>
            <a:r>
              <a:rPr lang="es-CO" dirty="0" smtClean="0"/>
              <a:t>Vestíos </a:t>
            </a:r>
            <a:r>
              <a:rPr lang="es-CO" dirty="0"/>
              <a:t>de toda la armadura de </a:t>
            </a:r>
            <a:r>
              <a:rPr lang="es-CO" dirty="0" smtClean="0"/>
              <a:t>Dios,</a:t>
            </a:r>
            <a:r>
              <a:rPr lang="es-CO" baseline="30000" dirty="0"/>
              <a:t> </a:t>
            </a:r>
            <a:r>
              <a:rPr lang="es-CO" dirty="0" smtClean="0"/>
              <a:t>para </a:t>
            </a:r>
            <a:r>
              <a:rPr lang="es-CO" dirty="0"/>
              <a:t>que podáis estar firmes contra las asechanzas del diablo, </a:t>
            </a:r>
            <a:r>
              <a:rPr lang="es-CO" dirty="0" smtClean="0"/>
              <a:t>porque </a:t>
            </a:r>
            <a:r>
              <a:rPr lang="es-CO" dirty="0"/>
              <a:t>no tenemos lucha contra sangre y carne, sino contra principados, contra potestades, contra los gobernadores de las tinieblas de este </a:t>
            </a:r>
            <a:r>
              <a:rPr lang="es-CO" dirty="0" smtClean="0"/>
              <a:t>mundo, contra </a:t>
            </a:r>
            <a:r>
              <a:rPr lang="es-CO" dirty="0"/>
              <a:t>huestes espirituales de maldad en las regiones </a:t>
            </a:r>
            <a:r>
              <a:rPr lang="es-CO" dirty="0" smtClean="0"/>
              <a:t>celestes. </a:t>
            </a:r>
          </a:p>
          <a:p>
            <a:pPr marL="0" indent="0" algn="ctr">
              <a:buNone/>
            </a:pPr>
            <a:endParaRPr lang="es-CO" dirty="0"/>
          </a:p>
          <a:p>
            <a:pPr marL="0" indent="0" algn="ctr">
              <a:buNone/>
            </a:pPr>
            <a:r>
              <a:rPr lang="es-CO" dirty="0" smtClean="0"/>
              <a:t>Por </a:t>
            </a:r>
            <a:r>
              <a:rPr lang="es-CO" dirty="0"/>
              <a:t>tanto, tomad toda la armadura de Dios, para que podáis resistir en el día malo y, habiendo acabado </a:t>
            </a:r>
            <a:r>
              <a:rPr lang="es-CO" dirty="0" smtClean="0"/>
              <a:t>todo,</a:t>
            </a:r>
            <a:r>
              <a:rPr lang="es-CO" baseline="30000" dirty="0"/>
              <a:t> </a:t>
            </a:r>
            <a:r>
              <a:rPr lang="es-CO" dirty="0" smtClean="0"/>
              <a:t>estar </a:t>
            </a:r>
            <a:r>
              <a:rPr lang="es-CO" dirty="0"/>
              <a:t>firmes.</a:t>
            </a:r>
          </a:p>
          <a:p>
            <a:endParaRPr lang="es-CO" dirty="0"/>
          </a:p>
          <a:p>
            <a:endParaRPr lang="es-CO" dirty="0"/>
          </a:p>
        </p:txBody>
      </p:sp>
    </p:spTree>
    <p:extLst>
      <p:ext uri="{BB962C8B-B14F-4D97-AF65-F5344CB8AC3E}">
        <p14:creationId xmlns:p14="http://schemas.microsoft.com/office/powerpoint/2010/main" val="63423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194920" cy="3528392"/>
          </a:xfrm>
          <a:blipFill>
            <a:blip r:embed="rId2"/>
            <a:tile tx="0" ty="0" sx="100000" sy="100000" flip="none" algn="tl"/>
          </a:blipFill>
        </p:spPr>
        <p:txBody>
          <a:bodyPr>
            <a:normAutofit fontScale="92500"/>
          </a:bodyPr>
          <a:lstStyle/>
          <a:p>
            <a:pPr marL="0" indent="0">
              <a:buNone/>
            </a:pPr>
            <a:r>
              <a:rPr lang="es-CO" dirty="0"/>
              <a:t>E</a:t>
            </a:r>
            <a:r>
              <a:rPr lang="es-CO" dirty="0" smtClean="0"/>
              <a:t>l apóstol Pablo dice:</a:t>
            </a:r>
            <a:r>
              <a:rPr lang="es-CO" b="1" dirty="0" smtClean="0"/>
              <a:t> </a:t>
            </a:r>
            <a:r>
              <a:rPr lang="es-CO" u="sng" dirty="0" smtClean="0"/>
              <a:t>Por tanto</a:t>
            </a:r>
            <a:r>
              <a:rPr lang="es-CO" b="1" dirty="0" smtClean="0"/>
              <a:t>, </a:t>
            </a:r>
            <a:r>
              <a:rPr lang="es-CO" dirty="0"/>
              <a:t>e</a:t>
            </a:r>
            <a:r>
              <a:rPr lang="es-CO" dirty="0" smtClean="0"/>
              <a:t>s decir, debido a la naturaleza del conflicto descrito en el,  debían </a:t>
            </a:r>
            <a:r>
              <a:rPr lang="es-CO" b="1" dirty="0" smtClean="0"/>
              <a:t>tomar </a:t>
            </a:r>
            <a:r>
              <a:rPr lang="es-CO" dirty="0" smtClean="0"/>
              <a:t> toda la armadura de Dios la cual está lista para que la usemos, y Pablo aconseja al cristiano que se la ponga. </a:t>
            </a:r>
            <a:endParaRPr lang="es-CO" dirty="0"/>
          </a:p>
        </p:txBody>
      </p:sp>
      <p:pic>
        <p:nvPicPr>
          <p:cNvPr id="1026" name="Picture 2" descr="http://ts3.mm.bing.net/images/thumbnail.aspx?q=4990387610518038&amp;id=958211644cc801d0f676faaeb0b9ab7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548680"/>
            <a:ext cx="3168352" cy="3456384"/>
          </a:xfrm>
          <a:prstGeom prst="rect">
            <a:avLst/>
          </a:prstGeom>
          <a:blipFill>
            <a:blip r:embed="rId2"/>
            <a:tile tx="0" ty="0" sx="100000" sy="100000" flip="none" algn="tl"/>
          </a:blipFill>
        </p:spPr>
      </p:pic>
      <p:sp>
        <p:nvSpPr>
          <p:cNvPr id="2" name="1 Rectángulo"/>
          <p:cNvSpPr/>
          <p:nvPr/>
        </p:nvSpPr>
        <p:spPr>
          <a:xfrm>
            <a:off x="395536" y="4364182"/>
            <a:ext cx="8424936" cy="2246769"/>
          </a:xfrm>
          <a:prstGeom prst="rect">
            <a:avLst/>
          </a:prstGeom>
          <a:blipFill>
            <a:blip r:embed="rId4"/>
            <a:tile tx="0" ty="0" sx="100000" sy="100000" flip="none" algn="tl"/>
          </a:blipFill>
        </p:spPr>
        <p:txBody>
          <a:bodyPr wrap="square">
            <a:spAutoFit/>
          </a:bodyPr>
          <a:lstStyle/>
          <a:p>
            <a:pPr algn="ctr"/>
            <a:r>
              <a:rPr lang="es-CO" sz="2800" dirty="0"/>
              <a:t>Un ejército debe estar plenamente pertrechado antes de salir al campo de batalla; el cristiano también debe estar bien preparado con toda su armadura espiritual antes de enfrentarse al diablo, pues de lo contrario será inevitablemente derrotado. </a:t>
            </a:r>
          </a:p>
        </p:txBody>
      </p:sp>
    </p:spTree>
    <p:extLst>
      <p:ext uri="{BB962C8B-B14F-4D97-AF65-F5344CB8AC3E}">
        <p14:creationId xmlns:p14="http://schemas.microsoft.com/office/powerpoint/2010/main" val="2531317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FF0000"/>
                </a:solidFill>
                <a:latin typeface="Agency FB" pitchFamily="34" charset="0"/>
              </a:rPr>
              <a:t>¿Porqué dice Pablo de un cristiano debe ponerse «toda la armadura?</a:t>
            </a:r>
            <a:endParaRPr lang="es-CO"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4762872" cy="4853136"/>
          </a:xfrm>
        </p:spPr>
        <p:txBody>
          <a:bodyPr>
            <a:normAutofit fontScale="92500" lnSpcReduction="20000"/>
          </a:bodyPr>
          <a:lstStyle/>
          <a:p>
            <a:pPr marL="0" indent="0" algn="ctr">
              <a:buNone/>
            </a:pPr>
            <a:r>
              <a:rPr lang="es-CO" sz="3800" dirty="0" smtClean="0"/>
              <a:t>Un </a:t>
            </a:r>
            <a:r>
              <a:rPr lang="es-CO" sz="3800" dirty="0"/>
              <a:t>soldado protegido con sólo la mitad de la armadura, puede pagar muy caro su descuido y temeridad</a:t>
            </a:r>
            <a:r>
              <a:rPr lang="es-CO" sz="3800" dirty="0" smtClean="0"/>
              <a:t>. </a:t>
            </a:r>
            <a:r>
              <a:rPr lang="es-CO" sz="3800" dirty="0"/>
              <a:t>Saldrá a la batalla con un falso sentido de seguridad, pues el enemigo sin duda atacará las partes desprovistas de protección</a:t>
            </a:r>
            <a:r>
              <a:rPr lang="es-CO" sz="3800" dirty="0" smtClean="0"/>
              <a:t>.</a:t>
            </a:r>
            <a:r>
              <a:rPr lang="es-CO" dirty="0" smtClean="0"/>
              <a:t> </a:t>
            </a:r>
            <a:endParaRPr lang="es-CO" dirty="0"/>
          </a:p>
        </p:txBody>
      </p:sp>
      <p:pic>
        <p:nvPicPr>
          <p:cNvPr id="2050" name="Picture 2" descr="http://ts3.mm.bing.net/images/thumbnail.aspx?q=4573513811100246&amp;id=735026a23a54de29ab9e4f795dcc58b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276872"/>
            <a:ext cx="3384376" cy="3097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184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544616" cy="6336704"/>
          </a:xfrm>
          <a:gradFill>
            <a:gsLst>
              <a:gs pos="0">
                <a:srgbClr val="FFEFD1">
                  <a:lumMod val="26000"/>
                  <a:lumOff val="74000"/>
                </a:srgbClr>
              </a:gs>
              <a:gs pos="64999">
                <a:srgbClr val="F0EBD5"/>
              </a:gs>
              <a:gs pos="100000">
                <a:srgbClr val="D1C39F"/>
              </a:gs>
            </a:gsLst>
            <a:lin ang="5400000" scaled="0"/>
          </a:gradFill>
        </p:spPr>
        <p:txBody>
          <a:bodyPr>
            <a:normAutofit fontScale="92500" lnSpcReduction="20000"/>
          </a:bodyPr>
          <a:lstStyle/>
          <a:p>
            <a:pPr marL="0" indent="0" algn="ctr">
              <a:buNone/>
            </a:pPr>
            <a:r>
              <a:rPr lang="es-CO" dirty="0"/>
              <a:t>El cristiano es vulnerable en muchos puntos, y a menudo aquello que piensa que es su punto más fuerte,</a:t>
            </a:r>
            <a:r>
              <a:rPr lang="es-CO" i="1" dirty="0">
                <a:solidFill>
                  <a:srgbClr val="0070C0"/>
                </a:solidFill>
              </a:rPr>
              <a:t> ante la tentación resulta ser el más débil</a:t>
            </a:r>
            <a:r>
              <a:rPr lang="es-CO" dirty="0"/>
              <a:t>.  </a:t>
            </a:r>
            <a:endParaRPr lang="es-CO" dirty="0" smtClean="0"/>
          </a:p>
          <a:p>
            <a:pPr marL="0" indent="0" algn="ctr">
              <a:buNone/>
            </a:pPr>
            <a:r>
              <a:rPr lang="es-CO" dirty="0" smtClean="0"/>
              <a:t>Así </a:t>
            </a:r>
            <a:r>
              <a:rPr lang="es-CO" dirty="0"/>
              <a:t>como una cadena no es más fuerte que su eslabón más endeble, el cristiano no es más fuerte que su rasgo de carácter más deficiente. </a:t>
            </a:r>
            <a:endParaRPr lang="es-CO" dirty="0" smtClean="0"/>
          </a:p>
          <a:p>
            <a:pPr marL="0" indent="0" algn="ctr">
              <a:buNone/>
            </a:pPr>
            <a:r>
              <a:rPr lang="es-CO" dirty="0" smtClean="0"/>
              <a:t>Debido </a:t>
            </a:r>
            <a:r>
              <a:rPr lang="es-CO" dirty="0"/>
              <a:t>a la variedad de enemigos que deben ser enfrentados y a las muchas debilidades de la carne, únicamente será suficiente la armadura completa</a:t>
            </a:r>
            <a:r>
              <a:rPr lang="es-CO" dirty="0" smtClean="0"/>
              <a:t>. Y para ello debe mantener tres puntos:</a:t>
            </a:r>
            <a:endParaRPr lang="es-CO" b="1" dirty="0"/>
          </a:p>
          <a:p>
            <a:pPr marL="0" indent="0">
              <a:buNone/>
            </a:pPr>
            <a:endParaRPr lang="es-CO" dirty="0"/>
          </a:p>
          <a:p>
            <a:endParaRPr lang="es-CO" dirty="0"/>
          </a:p>
        </p:txBody>
      </p:sp>
      <p:pic>
        <p:nvPicPr>
          <p:cNvPr id="3074" name="Picture 2" descr="http://ts2.mm.bing.net/images/thumbnail.aspx?q=4929029719983177&amp;id=4a059181f6c381e7f17bfa43e4f4dda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8620" y="2780928"/>
            <a:ext cx="2175828" cy="144016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s4.mm.bing.net/images/thumbnail.aspx?q=4607757580042635&amp;id=ab03c35ad951b342f96e12299ef7355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8620" y="692696"/>
            <a:ext cx="2175827" cy="141845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s1.mm.bing.net/images/thumbnail.aspx?q=4899342890042680&amp;id=ded4a378e7bb11af7cf950fa2001009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8619" y="4797151"/>
            <a:ext cx="2175827" cy="15240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4615" y="3974"/>
            <a:ext cx="3199385" cy="646331"/>
          </a:xfrm>
          <a:prstGeom prst="rect">
            <a:avLst/>
          </a:prstGeom>
        </p:spPr>
        <p:txBody>
          <a:bodyPr wrap="square">
            <a:spAutoFit/>
          </a:bodyPr>
          <a:lstStyle/>
          <a:p>
            <a:pPr algn="ctr"/>
            <a:r>
              <a:rPr lang="es-CO" b="1" dirty="0">
                <a:solidFill>
                  <a:srgbClr val="FF0000"/>
                </a:solidFill>
              </a:rPr>
              <a:t>Los ojos fijos en </a:t>
            </a:r>
            <a:r>
              <a:rPr lang="es-CO" b="1" dirty="0" smtClean="0">
                <a:solidFill>
                  <a:srgbClr val="FF0000"/>
                </a:solidFill>
              </a:rPr>
              <a:t>Cristo, no debe  distraerse en otras cosas</a:t>
            </a:r>
            <a:endParaRPr lang="es-CO" b="1" dirty="0">
              <a:solidFill>
                <a:srgbClr val="FF0000"/>
              </a:solidFill>
            </a:endParaRPr>
          </a:p>
        </p:txBody>
      </p:sp>
      <p:sp>
        <p:nvSpPr>
          <p:cNvPr id="4" name="3 Rectángulo"/>
          <p:cNvSpPr/>
          <p:nvPr/>
        </p:nvSpPr>
        <p:spPr>
          <a:xfrm>
            <a:off x="6634250" y="2253325"/>
            <a:ext cx="1820114" cy="369332"/>
          </a:xfrm>
          <a:prstGeom prst="rect">
            <a:avLst/>
          </a:prstGeom>
        </p:spPr>
        <p:txBody>
          <a:bodyPr wrap="none">
            <a:spAutoFit/>
          </a:bodyPr>
          <a:lstStyle/>
          <a:p>
            <a:r>
              <a:rPr lang="es-CO" b="1" dirty="0">
                <a:solidFill>
                  <a:srgbClr val="FF0000"/>
                </a:solidFill>
              </a:rPr>
              <a:t>Estudio y oración</a:t>
            </a:r>
          </a:p>
        </p:txBody>
      </p:sp>
      <p:sp>
        <p:nvSpPr>
          <p:cNvPr id="5" name="4 Rectángulo"/>
          <p:cNvSpPr/>
          <p:nvPr/>
        </p:nvSpPr>
        <p:spPr>
          <a:xfrm>
            <a:off x="6859183" y="4292339"/>
            <a:ext cx="1370247" cy="369332"/>
          </a:xfrm>
          <a:prstGeom prst="rect">
            <a:avLst/>
          </a:prstGeom>
        </p:spPr>
        <p:txBody>
          <a:bodyPr wrap="none">
            <a:spAutoFit/>
          </a:bodyPr>
          <a:lstStyle/>
          <a:p>
            <a:r>
              <a:rPr lang="es-CO" b="1" dirty="0">
                <a:solidFill>
                  <a:srgbClr val="FF0000"/>
                </a:solidFill>
              </a:rPr>
              <a:t>Evangelismo</a:t>
            </a:r>
          </a:p>
        </p:txBody>
      </p:sp>
    </p:spTree>
    <p:extLst>
      <p:ext uri="{BB962C8B-B14F-4D97-AF65-F5344CB8AC3E}">
        <p14:creationId xmlns:p14="http://schemas.microsoft.com/office/powerpoint/2010/main" val="378299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Effect transition="in" filter="wipe(down)">
                                      <p:cBhvr>
                                        <p:cTn id="27" dur="500"/>
                                        <p:tgtEl>
                                          <p:spTgt spid="307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down)">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074"/>
                                        </p:tgtEl>
                                        <p:attrNameLst>
                                          <p:attrName>style.visibility</p:attrName>
                                        </p:attrNameLst>
                                      </p:cBhvr>
                                      <p:to>
                                        <p:strVal val="visible"/>
                                      </p:to>
                                    </p:set>
                                    <p:animEffect transition="in" filter="wipe(down)">
                                      <p:cBhvr>
                                        <p:cTn id="37" dur="500"/>
                                        <p:tgtEl>
                                          <p:spTgt spid="307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down)">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1026"/>
                                        </p:tgtEl>
                                        <p:attrNameLst>
                                          <p:attrName>style.visibility</p:attrName>
                                        </p:attrNameLst>
                                      </p:cBhvr>
                                      <p:to>
                                        <p:strVal val="visible"/>
                                      </p:to>
                                    </p:set>
                                    <p:animEffect transition="in" filter="wipe(down)">
                                      <p:cBhvr>
                                        <p:cTn id="47" dur="500"/>
                                        <p:tgtEl>
                                          <p:spTgt spid="10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wipe(down)">
                                      <p:cBhvr>
                                        <p:cTn id="5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P spid="4" grpId="0"/>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728192"/>
          </a:xfrm>
        </p:spPr>
        <p:txBody>
          <a:bodyPr>
            <a:normAutofit/>
          </a:bodyPr>
          <a:lstStyle/>
          <a:p>
            <a:pPr marL="0" indent="0" algn="ctr">
              <a:buNone/>
            </a:pPr>
            <a:r>
              <a:rPr lang="es-CO" dirty="0" smtClean="0"/>
              <a:t>Desde los días de Pablo la lucha ha sido incesante, pero el </a:t>
            </a:r>
            <a:r>
              <a:rPr lang="es-CO" dirty="0"/>
              <a:t>gran conflicto final entre la iglesia y las fuerzas del </a:t>
            </a:r>
            <a:r>
              <a:rPr lang="es-CO" dirty="0" smtClean="0"/>
              <a:t>mal arreciarán aun más. </a:t>
            </a:r>
            <a:endParaRPr lang="es-CO" dirty="0"/>
          </a:p>
        </p:txBody>
      </p:sp>
      <p:sp>
        <p:nvSpPr>
          <p:cNvPr id="4" name="3 Rectángulo"/>
          <p:cNvSpPr/>
          <p:nvPr/>
        </p:nvSpPr>
        <p:spPr>
          <a:xfrm>
            <a:off x="302038" y="2466885"/>
            <a:ext cx="5400600" cy="4401205"/>
          </a:xfrm>
          <a:prstGeom prst="rect">
            <a:avLst/>
          </a:prstGeom>
          <a:blipFill>
            <a:blip r:embed="rId2"/>
            <a:tile tx="0" ty="0" sx="100000" sy="100000" flip="none" algn="tl"/>
          </a:blipFill>
        </p:spPr>
        <p:txBody>
          <a:bodyPr wrap="square">
            <a:spAutoFit/>
          </a:bodyPr>
          <a:lstStyle/>
          <a:p>
            <a:pPr algn="ctr"/>
            <a:r>
              <a:rPr lang="es-CO" sz="2800" dirty="0"/>
              <a:t>La confianza en Dios nunca priva al cristiano del privilegio de ejercer al máximo las facultades que ha recibido de Dios. Es cierto que la batalla nunca será ganada sin la armadura y el poder de Dios; pero no es menos cierto que no será ganada sin la cooperación de lo humano con lo </a:t>
            </a:r>
            <a:r>
              <a:rPr lang="es-CO" sz="2800" dirty="0" smtClean="0"/>
              <a:t>divino.</a:t>
            </a:r>
          </a:p>
          <a:p>
            <a:pPr algn="ctr"/>
            <a:r>
              <a:rPr lang="es-CO" sz="2800" dirty="0" smtClean="0"/>
              <a:t> </a:t>
            </a:r>
            <a:r>
              <a:rPr lang="es-CO" sz="2800" dirty="0">
                <a:solidFill>
                  <a:srgbClr val="FF0000"/>
                </a:solidFill>
              </a:rPr>
              <a:t>(ver DMJ 120). </a:t>
            </a:r>
          </a:p>
        </p:txBody>
      </p:sp>
      <p:pic>
        <p:nvPicPr>
          <p:cNvPr id="1026" name="Picture 2" descr="http://ts3.mm.bing.net/images/thumbnail.aspx?q=4889271215784470&amp;id=23b2b38ef9c3ed9947e98d6757c294e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8746" y="2466885"/>
            <a:ext cx="3295742" cy="26183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868142" y="5286028"/>
            <a:ext cx="3096345" cy="1569660"/>
          </a:xfrm>
          <a:prstGeom prst="rect">
            <a:avLst/>
          </a:prstGeom>
        </p:spPr>
        <p:txBody>
          <a:bodyPr wrap="square">
            <a:spAutoFit/>
          </a:bodyPr>
          <a:lstStyle/>
          <a:p>
            <a:pPr algn="ctr"/>
            <a:r>
              <a:rPr lang="es-CO" sz="2400" b="1" dirty="0">
                <a:solidFill>
                  <a:srgbClr val="FF0000"/>
                </a:solidFill>
              </a:rPr>
              <a:t>Nuestra </a:t>
            </a:r>
            <a:r>
              <a:rPr lang="es-CO" sz="2400" b="1" dirty="0" smtClean="0">
                <a:solidFill>
                  <a:srgbClr val="FF0000"/>
                </a:solidFill>
              </a:rPr>
              <a:t>débil </a:t>
            </a:r>
            <a:r>
              <a:rPr lang="es-CO" sz="2400" b="1" dirty="0">
                <a:solidFill>
                  <a:srgbClr val="FF0000"/>
                </a:solidFill>
              </a:rPr>
              <a:t>humanidad sostenida por la poderosa mano de Dios</a:t>
            </a:r>
          </a:p>
        </p:txBody>
      </p:sp>
    </p:spTree>
    <p:extLst>
      <p:ext uri="{BB962C8B-B14F-4D97-AF65-F5344CB8AC3E}">
        <p14:creationId xmlns:p14="http://schemas.microsoft.com/office/powerpoint/2010/main" val="92692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160240"/>
          </a:xfrm>
        </p:spPr>
        <p:txBody>
          <a:bodyPr>
            <a:normAutofit/>
          </a:bodyPr>
          <a:lstStyle/>
          <a:p>
            <a:pPr marL="0" indent="0" algn="ctr">
              <a:buNone/>
            </a:pPr>
            <a:r>
              <a:rPr lang="es-CO" dirty="0" smtClean="0"/>
              <a:t>Por ultimo leamos </a:t>
            </a:r>
            <a:r>
              <a:rPr lang="es-CO" dirty="0" smtClean="0">
                <a:solidFill>
                  <a:srgbClr val="FF0000"/>
                </a:solidFill>
              </a:rPr>
              <a:t>Mateo 25:34</a:t>
            </a:r>
            <a:r>
              <a:rPr lang="es-CO" dirty="0" smtClean="0"/>
              <a:t>.</a:t>
            </a:r>
            <a:r>
              <a:rPr lang="es-CO" dirty="0"/>
              <a:t> </a:t>
            </a:r>
            <a:r>
              <a:rPr lang="es-CO" dirty="0" smtClean="0"/>
              <a:t> «</a:t>
            </a:r>
            <a:r>
              <a:rPr lang="es-CO" i="1" dirty="0" smtClean="0">
                <a:solidFill>
                  <a:srgbClr val="0070C0"/>
                </a:solidFill>
              </a:rPr>
              <a:t>Entonces </a:t>
            </a:r>
            <a:r>
              <a:rPr lang="es-CO" i="1" dirty="0">
                <a:solidFill>
                  <a:srgbClr val="0070C0"/>
                </a:solidFill>
              </a:rPr>
              <a:t>el Rey dirá a los de su derecha: "Venid, benditos de mi Padre, heredad el Reino preparado para vosotros desde la fundación del </a:t>
            </a:r>
            <a:r>
              <a:rPr lang="es-CO" i="1" dirty="0" smtClean="0">
                <a:solidFill>
                  <a:srgbClr val="0070C0"/>
                </a:solidFill>
              </a:rPr>
              <a:t>mundo</a:t>
            </a:r>
            <a:r>
              <a:rPr lang="es-CO" dirty="0" smtClean="0"/>
              <a:t>»</a:t>
            </a:r>
          </a:p>
        </p:txBody>
      </p:sp>
      <p:sp>
        <p:nvSpPr>
          <p:cNvPr id="4" name="3 Rectángulo"/>
          <p:cNvSpPr/>
          <p:nvPr/>
        </p:nvSpPr>
        <p:spPr>
          <a:xfrm>
            <a:off x="323528" y="3212976"/>
            <a:ext cx="4572000" cy="3693319"/>
          </a:xfrm>
          <a:prstGeom prst="rect">
            <a:avLst/>
          </a:prstGeom>
        </p:spPr>
        <p:txBody>
          <a:bodyPr>
            <a:spAutoFit/>
          </a:bodyPr>
          <a:lstStyle/>
          <a:p>
            <a:pPr algn="ctr"/>
            <a:r>
              <a:rPr lang="es-CO" sz="3600" dirty="0"/>
              <a:t>En el principio, el hombre fue designado como rey de este mundo; pero, como resultado del pecado, perdió su dominio.  </a:t>
            </a:r>
          </a:p>
          <a:p>
            <a:endParaRPr lang="es-CO" dirty="0"/>
          </a:p>
        </p:txBody>
      </p:sp>
      <p:pic>
        <p:nvPicPr>
          <p:cNvPr id="2050" name="Picture 2" descr="http://ts4.mm.bing.net/images/thumbnail.aspx?q=4865605951360079&amp;id=4b52c99aeedabd599a9a7ed2952aba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212976"/>
            <a:ext cx="288032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276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blipFill>
            <a:blip r:embed="rId2"/>
            <a:tile tx="0" ty="0" sx="100000" sy="100000" flip="none" algn="tl"/>
          </a:blipFill>
        </p:spPr>
        <p:txBody>
          <a:bodyPr>
            <a:normAutofit fontScale="92500"/>
          </a:bodyPr>
          <a:lstStyle/>
          <a:p>
            <a:pPr marL="0" indent="0" algn="ctr">
              <a:buNone/>
            </a:pPr>
            <a:r>
              <a:rPr lang="es-CO" dirty="0"/>
              <a:t>Daniel profetizó acerca del momento cuando una vez más los santos heredarían el reino eterno, originalmente ideado para </a:t>
            </a:r>
            <a:r>
              <a:rPr lang="es-CO" dirty="0" smtClean="0"/>
              <a:t>ellos. </a:t>
            </a:r>
          </a:p>
          <a:p>
            <a:pPr algn="ctr"/>
            <a:endParaRPr lang="es-CO" dirty="0"/>
          </a:p>
          <a:p>
            <a:pPr marL="0" indent="0" algn="ctr">
              <a:buNone/>
            </a:pPr>
            <a:r>
              <a:rPr lang="es-CO" b="1" dirty="0" smtClean="0">
                <a:solidFill>
                  <a:srgbClr val="FF0000"/>
                </a:solidFill>
              </a:rPr>
              <a:t>Dan.7:26,27</a:t>
            </a:r>
            <a:r>
              <a:rPr lang="es-CO" dirty="0" smtClean="0">
                <a:solidFill>
                  <a:srgbClr val="FF0000"/>
                </a:solidFill>
              </a:rPr>
              <a:t>.</a:t>
            </a:r>
            <a:r>
              <a:rPr lang="es-CO" dirty="0">
                <a:solidFill>
                  <a:srgbClr val="FF0000"/>
                </a:solidFill>
              </a:rPr>
              <a:t> </a:t>
            </a:r>
            <a:endParaRPr lang="es-CO" dirty="0" smtClean="0">
              <a:solidFill>
                <a:srgbClr val="FF0000"/>
              </a:solidFill>
            </a:endParaRPr>
          </a:p>
          <a:p>
            <a:pPr marL="0" indent="0" algn="ctr">
              <a:buNone/>
            </a:pPr>
            <a:r>
              <a:rPr lang="es-CO" dirty="0" smtClean="0"/>
              <a:t>«Pero </a:t>
            </a:r>
            <a:r>
              <a:rPr lang="es-CO" dirty="0"/>
              <a:t>se sentará el </a:t>
            </a:r>
            <a:r>
              <a:rPr lang="es-CO" dirty="0" smtClean="0"/>
              <a:t>Juez, y </a:t>
            </a:r>
            <a:r>
              <a:rPr lang="es-CO" dirty="0"/>
              <a:t>le quitarán su dominio, </a:t>
            </a:r>
            <a:r>
              <a:rPr lang="es-CO" dirty="0" smtClean="0"/>
              <a:t>para </a:t>
            </a:r>
            <a:r>
              <a:rPr lang="es-CO" dirty="0"/>
              <a:t>que sea destruido y </a:t>
            </a:r>
            <a:r>
              <a:rPr lang="es-CO" dirty="0" smtClean="0"/>
              <a:t>arruinado hasta </a:t>
            </a:r>
            <a:r>
              <a:rPr lang="es-CO" dirty="0"/>
              <a:t>el fin,</a:t>
            </a:r>
            <a:r>
              <a:rPr lang="es-CO" i="1" dirty="0">
                <a:solidFill>
                  <a:srgbClr val="0070C0"/>
                </a:solidFill>
              </a:rPr>
              <a:t> </a:t>
            </a:r>
            <a:r>
              <a:rPr lang="es-CO" i="1" dirty="0" smtClean="0">
                <a:solidFill>
                  <a:srgbClr val="0070C0"/>
                </a:solidFill>
              </a:rPr>
              <a:t>y </a:t>
            </a:r>
            <a:r>
              <a:rPr lang="es-CO" i="1" dirty="0">
                <a:solidFill>
                  <a:srgbClr val="0070C0"/>
                </a:solidFill>
              </a:rPr>
              <a:t>que el reino, el </a:t>
            </a:r>
            <a:r>
              <a:rPr lang="es-CO" i="1" dirty="0" smtClean="0">
                <a:solidFill>
                  <a:srgbClr val="0070C0"/>
                </a:solidFill>
              </a:rPr>
              <a:t>dominio y </a:t>
            </a:r>
            <a:r>
              <a:rPr lang="es-CO" i="1" dirty="0">
                <a:solidFill>
                  <a:srgbClr val="0070C0"/>
                </a:solidFill>
              </a:rPr>
              <a:t>la majestad de los </a:t>
            </a:r>
            <a:r>
              <a:rPr lang="es-CO" i="1" dirty="0" smtClean="0">
                <a:solidFill>
                  <a:srgbClr val="0070C0"/>
                </a:solidFill>
              </a:rPr>
              <a:t>reinos debajo </a:t>
            </a:r>
            <a:r>
              <a:rPr lang="es-CO" i="1" dirty="0">
                <a:solidFill>
                  <a:srgbClr val="0070C0"/>
                </a:solidFill>
              </a:rPr>
              <a:t>de todo el cielo sean </a:t>
            </a:r>
            <a:r>
              <a:rPr lang="es-CO" i="1" dirty="0" smtClean="0">
                <a:solidFill>
                  <a:srgbClr val="0070C0"/>
                </a:solidFill>
              </a:rPr>
              <a:t>dados al </a:t>
            </a:r>
            <a:r>
              <a:rPr lang="es-CO" i="1" dirty="0">
                <a:solidFill>
                  <a:srgbClr val="0070C0"/>
                </a:solidFill>
              </a:rPr>
              <a:t>pueblo de los santos del </a:t>
            </a:r>
            <a:r>
              <a:rPr lang="es-CO" i="1" dirty="0" smtClean="0">
                <a:solidFill>
                  <a:srgbClr val="0070C0"/>
                </a:solidFill>
              </a:rPr>
              <a:t>Altísimo,</a:t>
            </a:r>
            <a:r>
              <a:rPr lang="es-CO" i="1" baseline="30000" dirty="0">
                <a:solidFill>
                  <a:srgbClr val="0070C0"/>
                </a:solidFill>
              </a:rPr>
              <a:t> </a:t>
            </a:r>
            <a:r>
              <a:rPr lang="es-CO" i="1" dirty="0" smtClean="0">
                <a:solidFill>
                  <a:srgbClr val="0070C0"/>
                </a:solidFill>
              </a:rPr>
              <a:t>cuyo </a:t>
            </a:r>
            <a:r>
              <a:rPr lang="es-CO" i="1" dirty="0">
                <a:solidFill>
                  <a:srgbClr val="0070C0"/>
                </a:solidFill>
              </a:rPr>
              <a:t>reino es reino </a:t>
            </a:r>
            <a:r>
              <a:rPr lang="es-CO" i="1" dirty="0" smtClean="0">
                <a:solidFill>
                  <a:srgbClr val="0070C0"/>
                </a:solidFill>
              </a:rPr>
              <a:t>eterno,</a:t>
            </a:r>
            <a:r>
              <a:rPr lang="es-CO" i="1" baseline="30000" dirty="0">
                <a:solidFill>
                  <a:srgbClr val="0070C0"/>
                </a:solidFill>
              </a:rPr>
              <a:t> </a:t>
            </a:r>
            <a:r>
              <a:rPr lang="es-CO" i="1" dirty="0" smtClean="0">
                <a:solidFill>
                  <a:srgbClr val="0070C0"/>
                </a:solidFill>
              </a:rPr>
              <a:t>y </a:t>
            </a:r>
            <a:r>
              <a:rPr lang="es-CO" i="1" dirty="0">
                <a:solidFill>
                  <a:srgbClr val="0070C0"/>
                </a:solidFill>
              </a:rPr>
              <a:t>todos los dominios lo </a:t>
            </a:r>
            <a:r>
              <a:rPr lang="es-CO" i="1" dirty="0" smtClean="0">
                <a:solidFill>
                  <a:srgbClr val="0070C0"/>
                </a:solidFill>
              </a:rPr>
              <a:t>servirán y obedecerán».</a:t>
            </a:r>
            <a:r>
              <a:rPr lang="es-CO" dirty="0" smtClean="0"/>
              <a:t> </a:t>
            </a:r>
            <a:endParaRPr lang="es-CO" dirty="0"/>
          </a:p>
          <a:p>
            <a:endParaRPr lang="es-CO" dirty="0"/>
          </a:p>
        </p:txBody>
      </p:sp>
    </p:spTree>
    <p:extLst>
      <p:ext uri="{BB962C8B-B14F-4D97-AF65-F5344CB8AC3E}">
        <p14:creationId xmlns:p14="http://schemas.microsoft.com/office/powerpoint/2010/main" val="1046801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ircle(in)">
                                      <p:cBhvr>
                                        <p:cTn id="2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1440160"/>
          </a:xfrm>
        </p:spPr>
        <p:txBody>
          <a:bodyPr>
            <a:normAutofit lnSpcReduction="10000"/>
          </a:bodyPr>
          <a:lstStyle/>
          <a:p>
            <a:pPr marL="0" indent="0" algn="ctr">
              <a:buNone/>
            </a:pPr>
            <a:r>
              <a:rPr lang="es-CO" dirty="0" smtClean="0"/>
              <a:t>Dios en su gran amor nos ha regalado actualmente el </a:t>
            </a:r>
            <a:r>
              <a:rPr lang="es-CO" i="1" dirty="0" smtClean="0">
                <a:solidFill>
                  <a:srgbClr val="0070C0"/>
                </a:solidFill>
              </a:rPr>
              <a:t>reino de la gracia</a:t>
            </a:r>
            <a:r>
              <a:rPr lang="es-CO" dirty="0" smtClean="0"/>
              <a:t>, y finalmente nos dará el </a:t>
            </a:r>
            <a:r>
              <a:rPr lang="es-CO" i="1" dirty="0" smtClean="0">
                <a:solidFill>
                  <a:srgbClr val="0070C0"/>
                </a:solidFill>
              </a:rPr>
              <a:t>reino de la gloria</a:t>
            </a:r>
            <a:r>
              <a:rPr lang="es-CO" dirty="0" smtClean="0"/>
              <a:t>. </a:t>
            </a:r>
            <a:endParaRPr lang="es-CO" dirty="0"/>
          </a:p>
        </p:txBody>
      </p:sp>
      <p:sp>
        <p:nvSpPr>
          <p:cNvPr id="4" name="3 Rectángulo"/>
          <p:cNvSpPr/>
          <p:nvPr/>
        </p:nvSpPr>
        <p:spPr>
          <a:xfrm>
            <a:off x="0" y="2274838"/>
            <a:ext cx="5220072" cy="4678204"/>
          </a:xfrm>
          <a:prstGeom prst="rect">
            <a:avLst/>
          </a:prstGeom>
          <a:blipFill>
            <a:blip r:embed="rId2"/>
            <a:tile tx="0" ty="0" sx="100000" sy="100000" flip="none" algn="tl"/>
          </a:blipFill>
        </p:spPr>
        <p:txBody>
          <a:bodyPr wrap="square">
            <a:spAutoFit/>
          </a:bodyPr>
          <a:lstStyle/>
          <a:p>
            <a:pPr algn="ctr"/>
            <a:r>
              <a:rPr lang="es-CO" sz="2800" dirty="0"/>
              <a:t>De esta forma, el plan original de Dios para este mundo, transitoriamente interrumpido por la entrada del pecado, finalmente culminará con éxito, y la oración que hemos elevado con insistencia: «</a:t>
            </a:r>
            <a:r>
              <a:rPr lang="es-CO" sz="2800" i="1" dirty="0">
                <a:solidFill>
                  <a:srgbClr val="0070C0"/>
                </a:solidFill>
              </a:rPr>
              <a:t>Hágase tu voluntad, como en el cielo, así también en la tierra</a:t>
            </a:r>
            <a:r>
              <a:rPr lang="es-CO" sz="2800" dirty="0"/>
              <a:t>» </a:t>
            </a:r>
            <a:r>
              <a:rPr lang="es-CO" sz="2800" dirty="0">
                <a:solidFill>
                  <a:srgbClr val="FF0000"/>
                </a:solidFill>
              </a:rPr>
              <a:t>(Mat.6:10)</a:t>
            </a:r>
            <a:r>
              <a:rPr lang="es-CO" sz="2800" dirty="0"/>
              <a:t>, finalmente será contestada.</a:t>
            </a:r>
          </a:p>
          <a:p>
            <a:endParaRPr lang="es-CO" dirty="0"/>
          </a:p>
        </p:txBody>
      </p:sp>
      <p:pic>
        <p:nvPicPr>
          <p:cNvPr id="3074" name="Picture 2" descr="http://ts3.mm.bing.net/images/thumbnail.aspx?q=4686943902632902&amp;id=d59c6f48021fd22c80e37cfadf7eecf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274837"/>
            <a:ext cx="3744416" cy="4583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47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5328592" cy="6192688"/>
          </a:xfrm>
        </p:spPr>
        <p:txBody>
          <a:bodyPr>
            <a:normAutofit fontScale="92500" lnSpcReduction="10000"/>
          </a:bodyPr>
          <a:lstStyle/>
          <a:p>
            <a:pPr marL="0" indent="0" algn="ctr">
              <a:buNone/>
            </a:pPr>
            <a:r>
              <a:rPr lang="es-CO" dirty="0" smtClean="0"/>
              <a:t>Si usted y yo nos preocupamos por obtener el  </a:t>
            </a:r>
            <a:r>
              <a:rPr lang="es-CO" b="1" dirty="0">
                <a:solidFill>
                  <a:srgbClr val="002060"/>
                </a:solidFill>
              </a:rPr>
              <a:t>CRECIMIENTO</a:t>
            </a:r>
            <a:r>
              <a:rPr lang="es-CO" b="1" dirty="0">
                <a:solidFill>
                  <a:srgbClr val="FF0000"/>
                </a:solidFill>
              </a:rPr>
              <a:t> </a:t>
            </a:r>
            <a:r>
              <a:rPr lang="es-CO" b="1" dirty="0">
                <a:solidFill>
                  <a:srgbClr val="002060"/>
                </a:solidFill>
              </a:rPr>
              <a:t>EN </a:t>
            </a:r>
            <a:r>
              <a:rPr lang="es-CO" b="1" dirty="0" smtClean="0">
                <a:solidFill>
                  <a:srgbClr val="002060"/>
                </a:solidFill>
              </a:rPr>
              <a:t>CRISTO, </a:t>
            </a:r>
            <a:r>
              <a:rPr lang="es-CO" dirty="0" smtClean="0"/>
              <a:t>con toda seguridad estaremos con Cristo en su reino, ocupando </a:t>
            </a:r>
            <a:r>
              <a:rPr lang="es-CO" dirty="0"/>
              <a:t>u</a:t>
            </a:r>
            <a:r>
              <a:rPr lang="es-CO" dirty="0" smtClean="0"/>
              <a:t>na de las mansiones que fue a preparar según lo dijo en</a:t>
            </a:r>
            <a:r>
              <a:rPr lang="es-CO" b="1" dirty="0" smtClean="0">
                <a:solidFill>
                  <a:srgbClr val="002060"/>
                </a:solidFill>
              </a:rPr>
              <a:t> </a:t>
            </a:r>
            <a:r>
              <a:rPr lang="es-CO" b="1" dirty="0" smtClean="0">
                <a:solidFill>
                  <a:srgbClr val="FF0000"/>
                </a:solidFill>
              </a:rPr>
              <a:t>(Juan 14:1-3).</a:t>
            </a:r>
          </a:p>
          <a:p>
            <a:pPr marL="0" indent="0">
              <a:buNone/>
            </a:pPr>
            <a:endParaRPr lang="es-CO" b="1" dirty="0">
              <a:solidFill>
                <a:srgbClr val="002060"/>
              </a:solidFill>
            </a:endParaRPr>
          </a:p>
          <a:p>
            <a:pPr marL="0" indent="0" algn="ctr">
              <a:buNone/>
            </a:pPr>
            <a:r>
              <a:rPr lang="es-CO" dirty="0" smtClean="0"/>
              <a:t>Oremos: Padre nuestro que estas en el cielo, ayúdanos a permanecer en Cristo, creciendo cada día en Él. Se lo pedimos en ´Su nombre. Amen.</a:t>
            </a:r>
            <a:endParaRPr lang="es-CO" dirty="0"/>
          </a:p>
          <a:p>
            <a:endParaRPr lang="es-CO" dirty="0"/>
          </a:p>
        </p:txBody>
      </p:sp>
      <p:pic>
        <p:nvPicPr>
          <p:cNvPr id="4098" name="Picture 2" descr="http://ts4.mm.bing.net/images/thumbnail.aspx?q=4747172216504527&amp;id=67583a8aba1d8820b8509abfa84849d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32656"/>
            <a:ext cx="3168352" cy="29432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s1.mm.bing.net/images/thumbnail.aspx?q=4964871239304808&amp;id=dcf520e7699565473c6ac6ad2afe2c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861048"/>
            <a:ext cx="3168352" cy="2316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30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barn(inVertical)">
                                      <p:cBhvr>
                                        <p:cTn id="7" dur="500"/>
                                        <p:tgtEl>
                                          <p:spTgt spid="410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1266</TotalTime>
  <Words>3819</Words>
  <Application>Microsoft Office PowerPoint</Application>
  <PresentationFormat>Presentación en pantalla (4:3)</PresentationFormat>
  <Paragraphs>156</Paragraphs>
  <Slides>44</Slides>
  <Notes>0</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Tema de Office</vt:lpstr>
      <vt:lpstr>Presentación de PowerPoint</vt:lpstr>
      <vt:lpstr>Presentación de PowerPoint</vt:lpstr>
      <vt:lpstr>Presentación de PowerPoint</vt:lpstr>
      <vt:lpstr>Presentación de PowerPoint</vt:lpstr>
      <vt:lpstr>Presentación de PowerPoint</vt:lpstr>
      <vt:lpstr>¿Qué sucede una vez que somos aceptados?</vt:lpstr>
      <vt:lpstr>Presentación de PowerPoint</vt:lpstr>
      <vt:lpstr>Presentación de PowerPoint</vt:lpstr>
      <vt:lpstr>¿Cuan será el destino final de los que han seguido la verdad?</vt:lpstr>
      <vt:lpstr>¿Qué hemos hecho para merecer todo esto?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¿Es suficiente asistir de ves en cuando a la iglesia, leer la Biblia etc, etc? </vt:lpstr>
      <vt:lpstr>Presentación de PowerPoint</vt:lpstr>
      <vt:lpstr>Presentación de PowerPoint</vt:lpstr>
      <vt:lpstr>¿Cuál era el secreto de Cristo para el crecimiento?</vt:lpstr>
      <vt:lpstr>Presentación de PowerPoint</vt:lpstr>
      <vt:lpstr>¿Cuál era el secreto de Cristo para el crecimiento?</vt:lpstr>
      <vt:lpstr>Presentación de PowerPoint</vt:lpstr>
      <vt:lpstr>Presentación de PowerPoint</vt:lpstr>
      <vt:lpstr>¿Cómo demostramos que estamos en crecimiento en Cristo?</vt:lpstr>
      <vt:lpstr>Presentación de PowerPoint</vt:lpstr>
      <vt:lpstr>Presentación de PowerPoint</vt:lpstr>
      <vt:lpstr>¿Qué debe hacer el que quiere alcanzar el crecimiento en Cristo?</vt:lpstr>
      <vt:lpstr>Presentación de PowerPoint</vt:lpstr>
      <vt:lpstr>Presentación de PowerPoint</vt:lpstr>
      <vt:lpstr>¿Cuándo alcanzó Pablo el limite de su crecimiento en Cristo? </vt:lpstr>
      <vt:lpstr>Presentación de PowerPoint</vt:lpstr>
      <vt:lpstr>Presentación de PowerPoint</vt:lpstr>
      <vt:lpstr>¿Porqué dice Pablo de un cristiano debe ponerse «toda la armadura?</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142</cp:revision>
  <dcterms:created xsi:type="dcterms:W3CDTF">2012-09-02T19:29:44Z</dcterms:created>
  <dcterms:modified xsi:type="dcterms:W3CDTF">2012-11-30T14:39:18Z</dcterms:modified>
</cp:coreProperties>
</file>